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5" r:id="rId2"/>
    <p:sldId id="302" r:id="rId3"/>
    <p:sldId id="303" r:id="rId4"/>
    <p:sldId id="304" r:id="rId5"/>
    <p:sldId id="305" r:id="rId6"/>
    <p:sldId id="306" r:id="rId7"/>
    <p:sldId id="315" r:id="rId8"/>
    <p:sldId id="321" r:id="rId9"/>
    <p:sldId id="307" r:id="rId10"/>
    <p:sldId id="317" r:id="rId11"/>
    <p:sldId id="308" r:id="rId12"/>
    <p:sldId id="323" r:id="rId13"/>
    <p:sldId id="309" r:id="rId14"/>
    <p:sldId id="326" r:id="rId15"/>
    <p:sldId id="310" r:id="rId16"/>
    <p:sldId id="311" r:id="rId17"/>
    <p:sldId id="312" r:id="rId18"/>
    <p:sldId id="324" r:id="rId19"/>
    <p:sldId id="325" r:id="rId20"/>
    <p:sldId id="314"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p:scale>
          <a:sx n="80" d="100"/>
          <a:sy n="80" d="100"/>
        </p:scale>
        <p:origin x="-1854" y="-7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5B6DD7D-5B88-4ACE-83A3-F1D2940034D3}" type="datetimeFigureOut">
              <a:rPr lang="en-US" smtClean="0"/>
              <a:pPr/>
              <a:t>6/19/2012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5925831-C969-4E8F-9AE5-6BFD743C9824}" type="slidenum">
              <a:rPr lang="en-US" smtClean="0"/>
              <a:pPr/>
              <a:t>‹#›</a:t>
            </a:fld>
            <a:endParaRPr lang="en-US"/>
          </a:p>
        </p:txBody>
      </p:sp>
    </p:spTree>
    <p:extLst>
      <p:ext uri="{BB962C8B-B14F-4D97-AF65-F5344CB8AC3E}">
        <p14:creationId xmlns="" xmlns:p14="http://schemas.microsoft.com/office/powerpoint/2010/main" val="2051340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449F041-E2A9-4974-8ADC-6EDB607728E3}" type="datetimeFigureOut">
              <a:rPr lang="en-US" smtClean="0"/>
              <a:pPr/>
              <a:t>6/19/2012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D911A2A-3770-4ABB-AAB2-5E94DD48E29A}" type="slidenum">
              <a:rPr lang="en-US" smtClean="0"/>
              <a:pPr/>
              <a:t>‹#›</a:t>
            </a:fld>
            <a:endParaRPr lang="en-US"/>
          </a:p>
        </p:txBody>
      </p:sp>
    </p:spTree>
    <p:extLst>
      <p:ext uri="{BB962C8B-B14F-4D97-AF65-F5344CB8AC3E}">
        <p14:creationId xmlns="" xmlns:p14="http://schemas.microsoft.com/office/powerpoint/2010/main" val="1899610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911A2A-3770-4ABB-AAB2-5E94DD48E29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911A2A-3770-4ABB-AAB2-5E94DD48E29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911A2A-3770-4ABB-AAB2-5E94DD48E29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911A2A-3770-4ABB-AAB2-5E94DD48E29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911A2A-3770-4ABB-AAB2-5E94DD48E29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911A2A-3770-4ABB-AAB2-5E94DD48E29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911A2A-3770-4ABB-AAB2-5E94DD48E29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911A2A-3770-4ABB-AAB2-5E94DD48E29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911A2A-3770-4ABB-AAB2-5E94DD48E29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911A2A-3770-4ABB-AAB2-5E94DD48E29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911A2A-3770-4ABB-AAB2-5E94DD48E29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911A2A-3770-4ABB-AAB2-5E94DD48E29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911A2A-3770-4ABB-AAB2-5E94DD48E29A}"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911A2A-3770-4ABB-AAB2-5E94DD48E29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911A2A-3770-4ABB-AAB2-5E94DD48E29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911A2A-3770-4ABB-AAB2-5E94DD48E29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911A2A-3770-4ABB-AAB2-5E94DD48E29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911A2A-3770-4ABB-AAB2-5E94DD48E29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911A2A-3770-4ABB-AAB2-5E94DD48E29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911A2A-3770-4ABB-AAB2-5E94DD48E29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1977A0-D550-4588-9133-09C7AFE5E5D8}" type="datetimeFigureOut">
              <a:rPr lang="en-US" smtClean="0"/>
              <a:pPr/>
              <a:t>6/19/2012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C957EDC-6D9B-4073-A39F-90E3F43D983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1977A0-D550-4588-9133-09C7AFE5E5D8}" type="datetimeFigureOut">
              <a:rPr lang="en-US" smtClean="0"/>
              <a:pPr/>
              <a:t>6/19/2012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C957EDC-6D9B-4073-A39F-90E3F43D98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1977A0-D550-4588-9133-09C7AFE5E5D8}" type="datetimeFigureOut">
              <a:rPr lang="en-US" smtClean="0"/>
              <a:pPr/>
              <a:t>6/19/2012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C957EDC-6D9B-4073-A39F-90E3F43D98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1977A0-D550-4588-9133-09C7AFE5E5D8}" type="datetimeFigureOut">
              <a:rPr lang="en-US" smtClean="0"/>
              <a:pPr/>
              <a:t>6/19/2012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C957EDC-6D9B-4073-A39F-90E3F43D98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1977A0-D550-4588-9133-09C7AFE5E5D8}" type="datetimeFigureOut">
              <a:rPr lang="en-US" smtClean="0"/>
              <a:pPr/>
              <a:t>6/19/2012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C957EDC-6D9B-4073-A39F-90E3F43D983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C957EDC-6D9B-4073-A39F-90E3F43D98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11977A0-D550-4588-9133-09C7AFE5E5D8}" type="datetimeFigureOut">
              <a:rPr lang="en-US" smtClean="0"/>
              <a:pPr/>
              <a:t>6/19/2012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C957EDC-6D9B-4073-A39F-90E3F43D98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11977A0-D550-4588-9133-09C7AFE5E5D8}" type="datetimeFigureOut">
              <a:rPr lang="en-US" smtClean="0"/>
              <a:pPr/>
              <a:t>6/19/2012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C957EDC-6D9B-4073-A39F-90E3F43D98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11977A0-D550-4588-9133-09C7AFE5E5D8}" type="datetimeFigureOut">
              <a:rPr lang="en-US" smtClean="0"/>
              <a:pPr/>
              <a:t>6/19/2012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C957EDC-6D9B-4073-A39F-90E3F43D98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1977A0-D550-4588-9133-09C7AFE5E5D8}" type="datetimeFigureOut">
              <a:rPr lang="en-US" smtClean="0"/>
              <a:pPr/>
              <a:t>6/19/2012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C957EDC-6D9B-4073-A39F-90E3F43D98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1977A0-D550-4588-9133-09C7AFE5E5D8}" type="datetimeFigureOut">
              <a:rPr lang="en-US" smtClean="0"/>
              <a:pPr/>
              <a:t>6/19/2012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C957EDC-6D9B-4073-A39F-90E3F43D983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7" name="Rectangle 9"/>
          <p:cNvSpPr>
            <a:spLocks noChangeArrowheads="1"/>
          </p:cNvSpPr>
          <p:nvPr userDrawn="1"/>
        </p:nvSpPr>
        <p:spPr bwMode="auto">
          <a:xfrm>
            <a:off x="1" y="6610350"/>
            <a:ext cx="2362200" cy="290513"/>
          </a:xfrm>
          <a:prstGeom prst="rect">
            <a:avLst/>
          </a:prstGeom>
          <a:noFill/>
          <a:ln w="9525">
            <a:noFill/>
            <a:miter lim="800000"/>
            <a:headEnd/>
            <a:tailEnd/>
          </a:ln>
          <a:effectLst/>
        </p:spPr>
        <p:txBody>
          <a:bodyPr/>
          <a:lstStyle/>
          <a:p>
            <a:pPr>
              <a:defRPr/>
            </a:pPr>
            <a:endParaRPr lang="en-US" sz="1200" i="1" dirty="0">
              <a:latin typeface="Times New Roman" pitchFamily="18" charset="0"/>
            </a:endParaRPr>
          </a:p>
        </p:txBody>
      </p:sp>
      <p:sp>
        <p:nvSpPr>
          <p:cNvPr id="8" name="Rectangle 7"/>
          <p:cNvSpPr>
            <a:spLocks noChangeArrowheads="1"/>
          </p:cNvSpPr>
          <p:nvPr userDrawn="1"/>
        </p:nvSpPr>
        <p:spPr bwMode="auto">
          <a:xfrm>
            <a:off x="8305800" y="6542088"/>
            <a:ext cx="369888" cy="274637"/>
          </a:xfrm>
          <a:prstGeom prst="rect">
            <a:avLst/>
          </a:prstGeom>
          <a:noFill/>
          <a:ln w="9525" algn="ctr">
            <a:noFill/>
            <a:miter lim="800000"/>
            <a:headEnd/>
            <a:tailEnd/>
          </a:ln>
          <a:effectLst/>
        </p:spPr>
        <p:txBody>
          <a:bodyPr wrap="none">
            <a:spAutoFit/>
          </a:bodyPr>
          <a:lstStyle/>
          <a:p>
            <a:pPr>
              <a:defRPr/>
            </a:pPr>
            <a:fld id="{9EDE02D2-348A-4AC1-BD19-46DE40EEDFBD}" type="slidenum">
              <a:rPr lang="en-US" sz="1200"/>
              <a:pPr>
                <a:defRPr/>
              </a:pPr>
              <a:t>‹#›</a:t>
            </a:fld>
            <a:endParaRPr lang="en-US" sz="1200" dirty="0"/>
          </a:p>
        </p:txBody>
      </p:sp>
      <p:sp>
        <p:nvSpPr>
          <p:cNvPr id="9" name="Text Box 8"/>
          <p:cNvSpPr txBox="1">
            <a:spLocks noChangeArrowheads="1"/>
          </p:cNvSpPr>
          <p:nvPr userDrawn="1"/>
        </p:nvSpPr>
        <p:spPr bwMode="auto">
          <a:xfrm>
            <a:off x="7721600" y="6227763"/>
            <a:ext cx="1358900" cy="346075"/>
          </a:xfrm>
          <a:prstGeom prst="rect">
            <a:avLst/>
          </a:prstGeom>
          <a:noFill/>
          <a:ln w="9525">
            <a:solidFill>
              <a:srgbClr val="FF3300"/>
            </a:solidFill>
            <a:miter lim="800000"/>
            <a:headEnd/>
            <a:tailEnd/>
          </a:ln>
          <a:effectLst/>
        </p:spPr>
        <p:txBody>
          <a:bodyPr>
            <a:spAutoFit/>
          </a:bodyPr>
          <a:lstStyle/>
          <a:p>
            <a:pPr>
              <a:spcBef>
                <a:spcPct val="50000"/>
              </a:spcBef>
              <a:defRPr/>
            </a:pPr>
            <a:r>
              <a:rPr lang="en-US" sz="1600" b="1" i="1">
                <a:effectLst>
                  <a:outerShdw blurRad="38100" dist="38100" dir="2700000" algn="tl">
                    <a:srgbClr val="C0C0C0"/>
                  </a:outerShdw>
                </a:effectLst>
                <a:latin typeface="Times New Roman" pitchFamily="18" charset="0"/>
              </a:rPr>
              <a:t>NSF-MRSEC</a:t>
            </a:r>
          </a:p>
        </p:txBody>
      </p:sp>
      <p:sp>
        <p:nvSpPr>
          <p:cNvPr id="11" name="Text Box 10"/>
          <p:cNvSpPr txBox="1">
            <a:spLocks noChangeArrowheads="1"/>
          </p:cNvSpPr>
          <p:nvPr userDrawn="1"/>
        </p:nvSpPr>
        <p:spPr bwMode="auto">
          <a:xfrm>
            <a:off x="47625" y="6281738"/>
            <a:ext cx="838200" cy="346075"/>
          </a:xfrm>
          <a:prstGeom prst="rect">
            <a:avLst/>
          </a:prstGeom>
          <a:noFill/>
          <a:ln w="9525">
            <a:solidFill>
              <a:srgbClr val="FF3300"/>
            </a:solidFill>
            <a:miter lim="800000"/>
            <a:headEnd/>
            <a:tailEnd/>
          </a:ln>
          <a:effectLst/>
        </p:spPr>
        <p:txBody>
          <a:bodyPr>
            <a:spAutoFit/>
          </a:bodyPr>
          <a:lstStyle/>
          <a:p>
            <a:pPr>
              <a:spcBef>
                <a:spcPct val="50000"/>
              </a:spcBef>
              <a:defRPr/>
            </a:pPr>
            <a:r>
              <a:rPr lang="en-US" sz="1600" b="1" i="1" dirty="0">
                <a:effectLst>
                  <a:outerShdw blurRad="38100" dist="38100" dir="2700000" algn="tl">
                    <a:srgbClr val="C0C0C0"/>
                  </a:outerShdw>
                </a:effectLst>
                <a:latin typeface="Times New Roman" pitchFamily="18" charset="0"/>
              </a:rPr>
              <a:t>NCMN</a:t>
            </a:r>
          </a:p>
        </p:txBody>
      </p:sp>
      <p:pic>
        <p:nvPicPr>
          <p:cNvPr id="12" name="Picture 11" descr="n"/>
          <p:cNvPicPr>
            <a:picLocks noChangeAspect="1" noChangeArrowheads="1"/>
          </p:cNvPicPr>
          <p:nvPr userDrawn="1"/>
        </p:nvPicPr>
        <p:blipFill>
          <a:blip r:embed="rId14" cstate="print"/>
          <a:srcRect/>
          <a:stretch>
            <a:fillRect/>
          </a:stretch>
        </p:blipFill>
        <p:spPr bwMode="auto">
          <a:xfrm>
            <a:off x="63500" y="61913"/>
            <a:ext cx="511175"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3" Type="http://schemas.openxmlformats.org/officeDocument/2006/relationships/image" Target="../media/image4.jpeg"/><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scsapps.unl.edu/VirtualManual/Topic.aspx?id=5" TargetMode="External"/><Relationship Id="rId7" Type="http://schemas.openxmlformats.org/officeDocument/2006/relationships/hyperlink" Target="mailto:jhua2@unl.edu"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www.unl.edu/ncmn/spm/" TargetMode="External"/><Relationship Id="rId5" Type="http://schemas.openxmlformats.org/officeDocument/2006/relationships/hyperlink" Target="https://scsapps.unl.edu/VirtualManual/Topic.aspx?id=12" TargetMode="External"/><Relationship Id="rId4" Type="http://schemas.openxmlformats.org/officeDocument/2006/relationships/hyperlink" Target="https://scsapps.unl.edu/VirtualManual/Topic.aspx?id=1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10"/>
          <p:cNvSpPr txBox="1">
            <a:spLocks noChangeArrowheads="1"/>
          </p:cNvSpPr>
          <p:nvPr/>
        </p:nvSpPr>
        <p:spPr bwMode="auto">
          <a:xfrm>
            <a:off x="457200" y="1245072"/>
            <a:ext cx="8305800" cy="1421928"/>
          </a:xfrm>
          <a:prstGeom prst="rect">
            <a:avLst/>
          </a:prstGeom>
          <a:solidFill>
            <a:srgbClr val="FFFF00"/>
          </a:solidFill>
          <a:ln w="9525">
            <a:noFill/>
            <a:miter lim="800000"/>
            <a:headEnd/>
            <a:tailEnd/>
          </a:ln>
        </p:spPr>
        <p:txBody>
          <a:bodyPr wrap="square">
            <a:spAutoFit/>
          </a:bodyPr>
          <a:lstStyle/>
          <a:p>
            <a:pPr algn="ctr" eaLnBrk="0" hangingPunct="0">
              <a:lnSpc>
                <a:spcPct val="90000"/>
              </a:lnSpc>
            </a:pPr>
            <a:r>
              <a:rPr lang="en-US" sz="4800" b="1" dirty="0" smtClean="0">
                <a:solidFill>
                  <a:srgbClr val="0000FF"/>
                </a:solidFill>
                <a:latin typeface="Algerian" pitchFamily="82" charset="0"/>
              </a:rPr>
              <a:t>CLEAN ROOM OPERATING and safety TRAINING</a:t>
            </a:r>
            <a:endParaRPr lang="en-US" sz="4800" b="1" dirty="0">
              <a:solidFill>
                <a:srgbClr val="0000FF"/>
              </a:solidFill>
              <a:latin typeface="Algerian" pitchFamily="82" charset="0"/>
            </a:endParaRPr>
          </a:p>
        </p:txBody>
      </p:sp>
      <p:sp>
        <p:nvSpPr>
          <p:cNvPr id="2051" name="Text Box 5"/>
          <p:cNvSpPr txBox="1">
            <a:spLocks noChangeArrowheads="1"/>
          </p:cNvSpPr>
          <p:nvPr/>
        </p:nvSpPr>
        <p:spPr bwMode="auto">
          <a:xfrm>
            <a:off x="192088" y="3033117"/>
            <a:ext cx="8686800" cy="1538883"/>
          </a:xfrm>
          <a:prstGeom prst="rect">
            <a:avLst/>
          </a:prstGeom>
          <a:noFill/>
          <a:ln w="9525">
            <a:noFill/>
            <a:miter lim="800000"/>
            <a:headEnd/>
            <a:tailEnd/>
          </a:ln>
        </p:spPr>
        <p:txBody>
          <a:bodyPr>
            <a:spAutoFit/>
          </a:bodyPr>
          <a:lstStyle/>
          <a:p>
            <a:pPr algn="ctr" eaLnBrk="0" hangingPunct="0"/>
            <a:r>
              <a:rPr lang="en-US" sz="3000" b="1" dirty="0" smtClean="0"/>
              <a:t>Jiong Hua</a:t>
            </a:r>
            <a:endParaRPr lang="en-US" sz="3000" b="1" dirty="0"/>
          </a:p>
          <a:p>
            <a:pPr algn="ctr" eaLnBrk="0" hangingPunct="0"/>
            <a:endParaRPr lang="en-US" b="1" dirty="0"/>
          </a:p>
          <a:p>
            <a:pPr algn="ctr" eaLnBrk="0" hangingPunct="0"/>
            <a:r>
              <a:rPr lang="en-US" sz="2300" b="1" dirty="0" smtClean="0"/>
              <a:t>Nebraska Center for Materials and </a:t>
            </a:r>
            <a:r>
              <a:rPr lang="en-US" sz="2300" b="1" dirty="0" err="1" smtClean="0"/>
              <a:t>Nanoscience</a:t>
            </a:r>
            <a:endParaRPr lang="en-US" sz="2300" b="1" dirty="0" smtClean="0"/>
          </a:p>
          <a:p>
            <a:pPr algn="ctr" eaLnBrk="0" hangingPunct="0"/>
            <a:r>
              <a:rPr lang="en-US" sz="2300" b="1" dirty="0" smtClean="0"/>
              <a:t>University </a:t>
            </a:r>
            <a:r>
              <a:rPr lang="en-US" sz="2300" b="1" dirty="0"/>
              <a:t>of Nebraska</a:t>
            </a:r>
          </a:p>
        </p:txBody>
      </p:sp>
      <p:grpSp>
        <p:nvGrpSpPr>
          <p:cNvPr id="2" name="Group 6"/>
          <p:cNvGrpSpPr>
            <a:grpSpLocks/>
          </p:cNvGrpSpPr>
          <p:nvPr/>
        </p:nvGrpSpPr>
        <p:grpSpPr bwMode="auto">
          <a:xfrm>
            <a:off x="430213" y="4883150"/>
            <a:ext cx="8001000" cy="1284288"/>
            <a:chOff x="271" y="2736"/>
            <a:chExt cx="5040" cy="809"/>
          </a:xfrm>
        </p:grpSpPr>
        <p:sp>
          <p:nvSpPr>
            <p:cNvPr id="2054" name="Text Box 7"/>
            <p:cNvSpPr txBox="1">
              <a:spLocks noChangeArrowheads="1"/>
            </p:cNvSpPr>
            <p:nvPr/>
          </p:nvSpPr>
          <p:spPr bwMode="auto">
            <a:xfrm>
              <a:off x="271" y="2736"/>
              <a:ext cx="5040" cy="288"/>
            </a:xfrm>
            <a:prstGeom prst="rect">
              <a:avLst/>
            </a:prstGeom>
            <a:noFill/>
            <a:ln w="9525">
              <a:noFill/>
              <a:miter lim="800000"/>
              <a:headEnd/>
              <a:tailEnd/>
            </a:ln>
          </p:spPr>
          <p:txBody>
            <a:bodyPr>
              <a:spAutoFit/>
            </a:bodyPr>
            <a:lstStyle/>
            <a:p>
              <a:pPr algn="ctr">
                <a:spcBef>
                  <a:spcPct val="50000"/>
                </a:spcBef>
              </a:pPr>
              <a:r>
                <a:rPr lang="en-US" sz="2400" b="1" dirty="0" smtClean="0">
                  <a:solidFill>
                    <a:srgbClr val="FF0000"/>
                  </a:solidFill>
                </a:rPr>
                <a:t>NCMN Facility Training</a:t>
              </a:r>
              <a:endParaRPr lang="en-US" sz="2400" b="1" dirty="0">
                <a:solidFill>
                  <a:srgbClr val="FF0000"/>
                </a:solidFill>
              </a:endParaRPr>
            </a:p>
          </p:txBody>
        </p:sp>
        <p:sp>
          <p:nvSpPr>
            <p:cNvPr id="2055" name="Text Box 8"/>
            <p:cNvSpPr txBox="1">
              <a:spLocks noChangeArrowheads="1"/>
            </p:cNvSpPr>
            <p:nvPr/>
          </p:nvSpPr>
          <p:spPr bwMode="auto">
            <a:xfrm>
              <a:off x="1029" y="3001"/>
              <a:ext cx="3504" cy="288"/>
            </a:xfrm>
            <a:prstGeom prst="rect">
              <a:avLst/>
            </a:prstGeom>
            <a:noFill/>
            <a:ln w="9525">
              <a:noFill/>
              <a:miter lim="800000"/>
              <a:headEnd/>
              <a:tailEnd/>
            </a:ln>
          </p:spPr>
          <p:txBody>
            <a:bodyPr>
              <a:spAutoFit/>
            </a:bodyPr>
            <a:lstStyle/>
            <a:p>
              <a:pPr algn="ctr">
                <a:spcBef>
                  <a:spcPct val="50000"/>
                </a:spcBef>
              </a:pPr>
              <a:r>
                <a:rPr lang="en-US" sz="2400" b="1" dirty="0">
                  <a:solidFill>
                    <a:srgbClr val="FF0000"/>
                  </a:solidFill>
                </a:rPr>
                <a:t>Lincoln, Nebraska</a:t>
              </a:r>
              <a:endParaRPr lang="en-US" sz="2400" b="1" dirty="0">
                <a:solidFill>
                  <a:schemeClr val="accent2"/>
                </a:solidFill>
              </a:endParaRPr>
            </a:p>
          </p:txBody>
        </p:sp>
        <p:sp>
          <p:nvSpPr>
            <p:cNvPr id="2056" name="Text Box 9"/>
            <p:cNvSpPr txBox="1">
              <a:spLocks noChangeArrowheads="1"/>
            </p:cNvSpPr>
            <p:nvPr/>
          </p:nvSpPr>
          <p:spPr bwMode="auto">
            <a:xfrm>
              <a:off x="1309" y="3257"/>
              <a:ext cx="2880" cy="288"/>
            </a:xfrm>
            <a:prstGeom prst="rect">
              <a:avLst/>
            </a:prstGeom>
            <a:noFill/>
            <a:ln w="9525">
              <a:noFill/>
              <a:miter lim="800000"/>
              <a:headEnd/>
              <a:tailEnd/>
            </a:ln>
          </p:spPr>
          <p:txBody>
            <a:bodyPr>
              <a:spAutoFit/>
            </a:bodyPr>
            <a:lstStyle/>
            <a:p>
              <a:pPr algn="ctr">
                <a:spcBef>
                  <a:spcPct val="50000"/>
                </a:spcBef>
              </a:pPr>
              <a:r>
                <a:rPr lang="en-US" sz="2400" b="1" dirty="0" smtClean="0">
                  <a:solidFill>
                    <a:srgbClr val="FF0000"/>
                  </a:solidFill>
                </a:rPr>
                <a:t>June 19, 2012</a:t>
              </a:r>
              <a:endParaRPr lang="en-US" sz="2400" b="1" dirty="0">
                <a:solidFill>
                  <a:schemeClr val="accent2"/>
                </a:solidFill>
              </a:endParaRPr>
            </a:p>
          </p:txBody>
        </p:sp>
      </p:grpSp>
      <p:grpSp>
        <p:nvGrpSpPr>
          <p:cNvPr id="3" name="Group 2"/>
          <p:cNvGrpSpPr>
            <a:grpSpLocks/>
          </p:cNvGrpSpPr>
          <p:nvPr/>
        </p:nvGrpSpPr>
        <p:grpSpPr bwMode="auto">
          <a:xfrm>
            <a:off x="228600" y="923925"/>
            <a:ext cx="8686800" cy="66675"/>
            <a:chOff x="133" y="452"/>
            <a:chExt cx="5472" cy="42"/>
          </a:xfrm>
        </p:grpSpPr>
        <p:sp>
          <p:nvSpPr>
            <p:cNvPr id="18" name="Line 3"/>
            <p:cNvSpPr>
              <a:spLocks noChangeShapeType="1"/>
            </p:cNvSpPr>
            <p:nvPr/>
          </p:nvSpPr>
          <p:spPr bwMode="auto">
            <a:xfrm>
              <a:off x="133" y="452"/>
              <a:ext cx="5472" cy="0"/>
            </a:xfrm>
            <a:prstGeom prst="line">
              <a:avLst/>
            </a:prstGeom>
            <a:noFill/>
            <a:ln w="57150">
              <a:solidFill>
                <a:srgbClr val="FF0000"/>
              </a:solidFill>
              <a:round/>
              <a:headEnd/>
              <a:tailEnd/>
            </a:ln>
            <a:effectLst/>
          </p:spPr>
          <p:txBody>
            <a:bodyPr anchor="ctr"/>
            <a:lstStyle/>
            <a:p>
              <a:endParaRPr lang="en-US"/>
            </a:p>
          </p:txBody>
        </p:sp>
        <p:sp>
          <p:nvSpPr>
            <p:cNvPr id="19" name="Line 4"/>
            <p:cNvSpPr>
              <a:spLocks noChangeShapeType="1"/>
            </p:cNvSpPr>
            <p:nvPr/>
          </p:nvSpPr>
          <p:spPr bwMode="auto">
            <a:xfrm>
              <a:off x="133" y="494"/>
              <a:ext cx="5472" cy="0"/>
            </a:xfrm>
            <a:prstGeom prst="line">
              <a:avLst/>
            </a:prstGeom>
            <a:noFill/>
            <a:ln w="28575">
              <a:solidFill>
                <a:srgbClr val="0000FF"/>
              </a:solidFill>
              <a:round/>
              <a:headEnd/>
              <a:tailEnd/>
            </a:ln>
            <a:effectLst/>
          </p:spPr>
          <p:txBody>
            <a:bodyPr anchor="ctr"/>
            <a:lstStyle/>
            <a:p>
              <a:endParaRPr lang="en-US"/>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10"/>
          <p:cNvSpPr txBox="1">
            <a:spLocks noChangeArrowheads="1"/>
          </p:cNvSpPr>
          <p:nvPr/>
        </p:nvSpPr>
        <p:spPr bwMode="auto">
          <a:xfrm>
            <a:off x="609600" y="171069"/>
            <a:ext cx="8305800" cy="590931"/>
          </a:xfrm>
          <a:prstGeom prst="rect">
            <a:avLst/>
          </a:prstGeom>
          <a:solidFill>
            <a:srgbClr val="FFFF00"/>
          </a:solidFill>
          <a:ln w="9525">
            <a:noFill/>
            <a:miter lim="800000"/>
            <a:headEnd/>
            <a:tailEnd/>
          </a:ln>
        </p:spPr>
        <p:txBody>
          <a:bodyPr wrap="square">
            <a:spAutoFit/>
          </a:bodyPr>
          <a:lstStyle/>
          <a:p>
            <a:pPr eaLnBrk="0" hangingPunct="0">
              <a:lnSpc>
                <a:spcPct val="90000"/>
              </a:lnSpc>
            </a:pPr>
            <a:r>
              <a:rPr lang="en-US" sz="3600" b="1" dirty="0" smtClean="0">
                <a:solidFill>
                  <a:srgbClr val="0000FF"/>
                </a:solidFill>
                <a:latin typeface="Algerian" pitchFamily="82" charset="0"/>
              </a:rPr>
              <a:t>Clean room protocol</a:t>
            </a:r>
            <a:endParaRPr lang="en-US" sz="3600" b="1" dirty="0">
              <a:solidFill>
                <a:srgbClr val="0000FF"/>
              </a:solidFill>
              <a:latin typeface="Algerian" pitchFamily="82" charset="0"/>
            </a:endParaRPr>
          </a:p>
        </p:txBody>
      </p:sp>
      <p:grpSp>
        <p:nvGrpSpPr>
          <p:cNvPr id="2" name="Group 2"/>
          <p:cNvGrpSpPr>
            <a:grpSpLocks/>
          </p:cNvGrpSpPr>
          <p:nvPr/>
        </p:nvGrpSpPr>
        <p:grpSpPr bwMode="auto">
          <a:xfrm>
            <a:off x="228600" y="923925"/>
            <a:ext cx="8686800" cy="66675"/>
            <a:chOff x="133" y="452"/>
            <a:chExt cx="5472" cy="42"/>
          </a:xfrm>
        </p:grpSpPr>
        <p:sp>
          <p:nvSpPr>
            <p:cNvPr id="18" name="Line 3"/>
            <p:cNvSpPr>
              <a:spLocks noChangeShapeType="1"/>
            </p:cNvSpPr>
            <p:nvPr/>
          </p:nvSpPr>
          <p:spPr bwMode="auto">
            <a:xfrm>
              <a:off x="133" y="452"/>
              <a:ext cx="5472" cy="0"/>
            </a:xfrm>
            <a:prstGeom prst="line">
              <a:avLst/>
            </a:prstGeom>
            <a:noFill/>
            <a:ln w="57150">
              <a:solidFill>
                <a:srgbClr val="FF0000"/>
              </a:solidFill>
              <a:round/>
              <a:headEnd/>
              <a:tailEnd/>
            </a:ln>
            <a:effectLst/>
          </p:spPr>
          <p:txBody>
            <a:bodyPr anchor="ctr"/>
            <a:lstStyle/>
            <a:p>
              <a:endParaRPr lang="en-US"/>
            </a:p>
          </p:txBody>
        </p:sp>
        <p:sp>
          <p:nvSpPr>
            <p:cNvPr id="19" name="Line 4"/>
            <p:cNvSpPr>
              <a:spLocks noChangeShapeType="1"/>
            </p:cNvSpPr>
            <p:nvPr/>
          </p:nvSpPr>
          <p:spPr bwMode="auto">
            <a:xfrm>
              <a:off x="133" y="494"/>
              <a:ext cx="5472" cy="0"/>
            </a:xfrm>
            <a:prstGeom prst="line">
              <a:avLst/>
            </a:prstGeom>
            <a:noFill/>
            <a:ln w="28575">
              <a:solidFill>
                <a:srgbClr val="0000FF"/>
              </a:solidFill>
              <a:round/>
              <a:headEnd/>
              <a:tailEnd/>
            </a:ln>
            <a:effectLst/>
          </p:spPr>
          <p:txBody>
            <a:bodyPr anchor="ctr"/>
            <a:lstStyle/>
            <a:p>
              <a:endParaRPr lang="en-US"/>
            </a:p>
          </p:txBody>
        </p:sp>
      </p:grpSp>
      <p:pic>
        <p:nvPicPr>
          <p:cNvPr id="8" name="Picture 7" descr="UNLClearoomMap.jpg"/>
          <p:cNvPicPr>
            <a:picLocks noChangeAspect="1"/>
          </p:cNvPicPr>
          <p:nvPr/>
        </p:nvPicPr>
        <p:blipFill>
          <a:blip r:embed="rId3" cstate="print"/>
          <a:stretch>
            <a:fillRect/>
          </a:stretch>
        </p:blipFill>
        <p:spPr>
          <a:xfrm>
            <a:off x="152400" y="1905000"/>
            <a:ext cx="8785035" cy="3048000"/>
          </a:xfrm>
          <a:prstGeom prst="rect">
            <a:avLst/>
          </a:prstGeom>
        </p:spPr>
      </p:pic>
      <p:grpSp>
        <p:nvGrpSpPr>
          <p:cNvPr id="3" name="Group 74"/>
          <p:cNvGrpSpPr/>
          <p:nvPr/>
        </p:nvGrpSpPr>
        <p:grpSpPr>
          <a:xfrm>
            <a:off x="304800" y="2590800"/>
            <a:ext cx="6553200" cy="2885420"/>
            <a:chOff x="304800" y="2590800"/>
            <a:chExt cx="6553200" cy="2885420"/>
          </a:xfrm>
        </p:grpSpPr>
        <p:sp>
          <p:nvSpPr>
            <p:cNvPr id="44" name="Rectangle 43"/>
            <p:cNvSpPr/>
            <p:nvPr/>
          </p:nvSpPr>
          <p:spPr>
            <a:xfrm>
              <a:off x="304800" y="2590800"/>
              <a:ext cx="1981200" cy="14478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819400" y="2590800"/>
              <a:ext cx="1066800" cy="14478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343400" y="2590800"/>
              <a:ext cx="1066800" cy="14478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 y="4038600"/>
              <a:ext cx="6248400" cy="5334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867400" y="2590800"/>
              <a:ext cx="990600" cy="14478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2743200" y="4953000"/>
              <a:ext cx="2653996" cy="523220"/>
            </a:xfrm>
            <a:prstGeom prst="rect">
              <a:avLst/>
            </a:prstGeom>
            <a:noFill/>
          </p:spPr>
          <p:txBody>
            <a:bodyPr wrap="none" rtlCol="0">
              <a:spAutoFit/>
            </a:bodyPr>
            <a:lstStyle/>
            <a:p>
              <a:r>
                <a:rPr lang="en-US" sz="2800" dirty="0" smtClean="0">
                  <a:solidFill>
                    <a:srgbClr val="FF0000"/>
                  </a:solidFill>
                </a:rPr>
                <a:t>Clean Room area</a:t>
              </a:r>
              <a:endParaRPr lang="en-US" sz="2800" dirty="0">
                <a:solidFill>
                  <a:srgbClr val="FF0000"/>
                </a:solidFill>
              </a:endParaRPr>
            </a:p>
          </p:txBody>
        </p:sp>
        <p:cxnSp>
          <p:nvCxnSpPr>
            <p:cNvPr id="54" name="Straight Arrow Connector 53"/>
            <p:cNvCxnSpPr/>
            <p:nvPr/>
          </p:nvCxnSpPr>
          <p:spPr>
            <a:xfrm flipH="1">
              <a:off x="4419600" y="4191000"/>
              <a:ext cx="152400" cy="914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9" name="Rectangle 48"/>
          <p:cNvSpPr/>
          <p:nvPr/>
        </p:nvSpPr>
        <p:spPr>
          <a:xfrm>
            <a:off x="6858000" y="3200400"/>
            <a:ext cx="1371600" cy="1371600"/>
          </a:xfrm>
          <a:prstGeom prst="rect">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p:cNvCxnSpPr/>
          <p:nvPr/>
        </p:nvCxnSpPr>
        <p:spPr>
          <a:xfrm flipH="1">
            <a:off x="6781800" y="4038600"/>
            <a:ext cx="685801" cy="106680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638800" y="4953000"/>
            <a:ext cx="2206310" cy="523220"/>
          </a:xfrm>
          <a:prstGeom prst="rect">
            <a:avLst/>
          </a:prstGeom>
          <a:noFill/>
        </p:spPr>
        <p:txBody>
          <a:bodyPr wrap="none" rtlCol="0">
            <a:spAutoFit/>
          </a:bodyPr>
          <a:lstStyle/>
          <a:p>
            <a:r>
              <a:rPr lang="en-US" sz="2800" dirty="0" smtClean="0">
                <a:solidFill>
                  <a:srgbClr val="0070C0"/>
                </a:solidFill>
              </a:rPr>
              <a:t>Gowning area</a:t>
            </a:r>
            <a:endParaRPr lang="en-US" sz="2800" dirty="0">
              <a:solidFill>
                <a:srgbClr val="0070C0"/>
              </a:solidFill>
            </a:endParaRPr>
          </a:p>
        </p:txBody>
      </p:sp>
      <p:grpSp>
        <p:nvGrpSpPr>
          <p:cNvPr id="53" name="Group 52"/>
          <p:cNvGrpSpPr/>
          <p:nvPr/>
        </p:nvGrpSpPr>
        <p:grpSpPr>
          <a:xfrm>
            <a:off x="8040845" y="3200400"/>
            <a:ext cx="950755" cy="2782908"/>
            <a:chOff x="8040845" y="3200400"/>
            <a:chExt cx="950755" cy="2782908"/>
          </a:xfrm>
        </p:grpSpPr>
        <p:sp>
          <p:nvSpPr>
            <p:cNvPr id="61" name="TextBox 60"/>
            <p:cNvSpPr txBox="1"/>
            <p:nvPr/>
          </p:nvSpPr>
          <p:spPr>
            <a:xfrm>
              <a:off x="8040845" y="5029201"/>
              <a:ext cx="950755" cy="954107"/>
            </a:xfrm>
            <a:prstGeom prst="rect">
              <a:avLst/>
            </a:prstGeom>
            <a:noFill/>
          </p:spPr>
          <p:txBody>
            <a:bodyPr wrap="square" rtlCol="0">
              <a:spAutoFit/>
            </a:bodyPr>
            <a:lstStyle/>
            <a:p>
              <a:r>
                <a:rPr lang="en-US" sz="2800" dirty="0" smtClean="0">
                  <a:solidFill>
                    <a:srgbClr val="7030A0"/>
                  </a:solidFill>
                </a:rPr>
                <a:t>Entry area</a:t>
              </a:r>
              <a:endParaRPr lang="en-US" sz="2800" dirty="0">
                <a:solidFill>
                  <a:srgbClr val="7030A0"/>
                </a:solidFill>
              </a:endParaRPr>
            </a:p>
          </p:txBody>
        </p:sp>
        <p:cxnSp>
          <p:nvCxnSpPr>
            <p:cNvPr id="62" name="Straight Arrow Connector 61"/>
            <p:cNvCxnSpPr/>
            <p:nvPr/>
          </p:nvCxnSpPr>
          <p:spPr>
            <a:xfrm flipH="1">
              <a:off x="8458200" y="4038600"/>
              <a:ext cx="2" cy="1066800"/>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8229600" y="3200400"/>
              <a:ext cx="457200" cy="1371600"/>
            </a:xfrm>
            <a:prstGeom prst="rect">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nodeType="withEffect">
                                  <p:stCondLst>
                                    <p:cond delay="0"/>
                                  </p:stCondLst>
                                  <p:childTnLst>
                                    <p:anim calcmode="discrete" valueType="str">
                                      <p:cBhvr>
                                        <p:cTn id="6" dur="1000" fill="hold"/>
                                        <p:tgtEl>
                                          <p:spTgt spid="5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37850~wl.jpg"/>
          <p:cNvPicPr>
            <a:picLocks noChangeAspect="1"/>
          </p:cNvPicPr>
          <p:nvPr/>
        </p:nvPicPr>
        <p:blipFill>
          <a:blip r:embed="rId3" cstate="print"/>
          <a:stretch>
            <a:fillRect/>
          </a:stretch>
        </p:blipFill>
        <p:spPr>
          <a:xfrm>
            <a:off x="7010400" y="3962400"/>
            <a:ext cx="1473200" cy="2209800"/>
          </a:xfrm>
          <a:prstGeom prst="rect">
            <a:avLst/>
          </a:prstGeom>
        </p:spPr>
      </p:pic>
      <p:grpSp>
        <p:nvGrpSpPr>
          <p:cNvPr id="2" name="Group 2"/>
          <p:cNvGrpSpPr>
            <a:grpSpLocks/>
          </p:cNvGrpSpPr>
          <p:nvPr/>
        </p:nvGrpSpPr>
        <p:grpSpPr bwMode="auto">
          <a:xfrm>
            <a:off x="228600" y="923925"/>
            <a:ext cx="8686800" cy="66675"/>
            <a:chOff x="133" y="452"/>
            <a:chExt cx="5472" cy="42"/>
          </a:xfrm>
        </p:grpSpPr>
        <p:sp>
          <p:nvSpPr>
            <p:cNvPr id="18" name="Line 3"/>
            <p:cNvSpPr>
              <a:spLocks noChangeShapeType="1"/>
            </p:cNvSpPr>
            <p:nvPr/>
          </p:nvSpPr>
          <p:spPr bwMode="auto">
            <a:xfrm>
              <a:off x="133" y="452"/>
              <a:ext cx="5472" cy="0"/>
            </a:xfrm>
            <a:prstGeom prst="line">
              <a:avLst/>
            </a:prstGeom>
            <a:noFill/>
            <a:ln w="57150">
              <a:solidFill>
                <a:srgbClr val="FF0000"/>
              </a:solidFill>
              <a:round/>
              <a:headEnd/>
              <a:tailEnd/>
            </a:ln>
            <a:effectLst/>
          </p:spPr>
          <p:txBody>
            <a:bodyPr anchor="ctr"/>
            <a:lstStyle/>
            <a:p>
              <a:endParaRPr lang="en-US"/>
            </a:p>
          </p:txBody>
        </p:sp>
        <p:sp>
          <p:nvSpPr>
            <p:cNvPr id="19" name="Line 4"/>
            <p:cNvSpPr>
              <a:spLocks noChangeShapeType="1"/>
            </p:cNvSpPr>
            <p:nvPr/>
          </p:nvSpPr>
          <p:spPr bwMode="auto">
            <a:xfrm>
              <a:off x="133" y="494"/>
              <a:ext cx="5472" cy="0"/>
            </a:xfrm>
            <a:prstGeom prst="line">
              <a:avLst/>
            </a:prstGeom>
            <a:noFill/>
            <a:ln w="28575">
              <a:solidFill>
                <a:srgbClr val="0000FF"/>
              </a:solidFill>
              <a:round/>
              <a:headEnd/>
              <a:tailEnd/>
            </a:ln>
            <a:effectLst/>
          </p:spPr>
          <p:txBody>
            <a:bodyPr anchor="ctr"/>
            <a:lstStyle/>
            <a:p>
              <a:endParaRPr lang="en-US"/>
            </a:p>
          </p:txBody>
        </p:sp>
      </p:grpSp>
      <p:sp>
        <p:nvSpPr>
          <p:cNvPr id="9" name="Rectangle 8"/>
          <p:cNvSpPr/>
          <p:nvPr/>
        </p:nvSpPr>
        <p:spPr>
          <a:xfrm>
            <a:off x="1600200" y="1143000"/>
            <a:ext cx="5486400" cy="707886"/>
          </a:xfrm>
          <a:prstGeom prst="rect">
            <a:avLst/>
          </a:prstGeom>
        </p:spPr>
        <p:txBody>
          <a:bodyPr wrap="square">
            <a:spAutoFit/>
          </a:bodyPr>
          <a:lstStyle/>
          <a:p>
            <a:r>
              <a:rPr lang="en-US" sz="4000" b="1" dirty="0" smtClean="0"/>
              <a:t>GOWNING PROCEDURES</a:t>
            </a:r>
          </a:p>
        </p:txBody>
      </p:sp>
      <p:sp>
        <p:nvSpPr>
          <p:cNvPr id="10" name="Text Box 10"/>
          <p:cNvSpPr txBox="1">
            <a:spLocks noChangeArrowheads="1"/>
          </p:cNvSpPr>
          <p:nvPr/>
        </p:nvSpPr>
        <p:spPr bwMode="auto">
          <a:xfrm>
            <a:off x="609600" y="171069"/>
            <a:ext cx="8305800" cy="590931"/>
          </a:xfrm>
          <a:prstGeom prst="rect">
            <a:avLst/>
          </a:prstGeom>
          <a:solidFill>
            <a:srgbClr val="FFFF00"/>
          </a:solidFill>
          <a:ln w="9525">
            <a:noFill/>
            <a:miter lim="800000"/>
            <a:headEnd/>
            <a:tailEnd/>
          </a:ln>
        </p:spPr>
        <p:txBody>
          <a:bodyPr wrap="square">
            <a:spAutoFit/>
          </a:bodyPr>
          <a:lstStyle/>
          <a:p>
            <a:pPr eaLnBrk="0" hangingPunct="0">
              <a:lnSpc>
                <a:spcPct val="90000"/>
              </a:lnSpc>
            </a:pPr>
            <a:r>
              <a:rPr lang="en-US" sz="3600" b="1" dirty="0" smtClean="0">
                <a:solidFill>
                  <a:srgbClr val="0000FF"/>
                </a:solidFill>
                <a:latin typeface="Algerian" pitchFamily="82" charset="0"/>
              </a:rPr>
              <a:t>Clean room Protocol: Gowning</a:t>
            </a:r>
            <a:endParaRPr lang="en-US" sz="3600" b="1" dirty="0">
              <a:solidFill>
                <a:srgbClr val="0000FF"/>
              </a:solidFill>
              <a:latin typeface="Algerian" pitchFamily="82" charset="0"/>
            </a:endParaRPr>
          </a:p>
        </p:txBody>
      </p:sp>
      <p:sp>
        <p:nvSpPr>
          <p:cNvPr id="7" name="Rectangle 6"/>
          <p:cNvSpPr/>
          <p:nvPr/>
        </p:nvSpPr>
        <p:spPr>
          <a:xfrm>
            <a:off x="457200" y="2287012"/>
            <a:ext cx="6477000" cy="3539430"/>
          </a:xfrm>
          <a:prstGeom prst="rect">
            <a:avLst/>
          </a:prstGeom>
        </p:spPr>
        <p:txBody>
          <a:bodyPr wrap="square">
            <a:spAutoFit/>
          </a:bodyPr>
          <a:lstStyle/>
          <a:p>
            <a:r>
              <a:rPr lang="en-US" sz="3200" dirty="0" smtClean="0"/>
              <a:t>• Hair Covers must cover </a:t>
            </a:r>
            <a:r>
              <a:rPr lang="en-US" sz="3200" i="1" dirty="0" smtClean="0"/>
              <a:t>ALL exposed </a:t>
            </a:r>
            <a:r>
              <a:rPr lang="en-US" sz="3200" dirty="0" smtClean="0"/>
              <a:t>hair, and not just be left sitting on top of your head.</a:t>
            </a:r>
          </a:p>
          <a:p>
            <a:endParaRPr lang="en-US" sz="1600" dirty="0" smtClean="0"/>
          </a:p>
          <a:p>
            <a:r>
              <a:rPr lang="en-US" sz="3200" dirty="0" smtClean="0"/>
              <a:t>• Beard cover must be used if needed</a:t>
            </a:r>
          </a:p>
          <a:p>
            <a:endParaRPr lang="en-US" sz="1600" dirty="0" smtClean="0"/>
          </a:p>
          <a:p>
            <a:r>
              <a:rPr lang="en-US" sz="3200" dirty="0" smtClean="0"/>
              <a:t>• All hair covers, beard covers and shoe covers should NOT be reused.</a:t>
            </a:r>
            <a:endParaRPr lang="en-US" sz="3200" dirty="0"/>
          </a:p>
        </p:txBody>
      </p:sp>
      <p:pic>
        <p:nvPicPr>
          <p:cNvPr id="11" name="Picture 10" descr="F37850~wl.jpg"/>
          <p:cNvPicPr>
            <a:picLocks noChangeAspect="1"/>
          </p:cNvPicPr>
          <p:nvPr/>
        </p:nvPicPr>
        <p:blipFill>
          <a:blip r:embed="rId4" cstate="print"/>
          <a:stretch>
            <a:fillRect/>
          </a:stretch>
        </p:blipFill>
        <p:spPr>
          <a:xfrm>
            <a:off x="7010400" y="1676400"/>
            <a:ext cx="1473200" cy="2209800"/>
          </a:xfrm>
          <a:prstGeom prst="rect">
            <a:avLst/>
          </a:prstGeom>
        </p:spPr>
      </p:pic>
      <p:sp>
        <p:nvSpPr>
          <p:cNvPr id="13" name="Rectangle 12"/>
          <p:cNvSpPr/>
          <p:nvPr/>
        </p:nvSpPr>
        <p:spPr>
          <a:xfrm>
            <a:off x="3581400" y="1752600"/>
            <a:ext cx="1682833" cy="461665"/>
          </a:xfrm>
          <a:prstGeom prst="rect">
            <a:avLst/>
          </a:prstGeom>
        </p:spPr>
        <p:txBody>
          <a:bodyPr wrap="none">
            <a:spAutoFit/>
          </a:bodyPr>
          <a:lstStyle/>
          <a:p>
            <a:r>
              <a:rPr lang="en-US" sz="2400" dirty="0" smtClean="0"/>
              <a:t>(Entry Area)</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10"/>
          <p:cNvSpPr txBox="1">
            <a:spLocks noChangeArrowheads="1"/>
          </p:cNvSpPr>
          <p:nvPr/>
        </p:nvSpPr>
        <p:spPr bwMode="auto">
          <a:xfrm>
            <a:off x="609600" y="171069"/>
            <a:ext cx="8305800" cy="590931"/>
          </a:xfrm>
          <a:prstGeom prst="rect">
            <a:avLst/>
          </a:prstGeom>
          <a:solidFill>
            <a:srgbClr val="FFFF00"/>
          </a:solidFill>
          <a:ln w="9525">
            <a:noFill/>
            <a:miter lim="800000"/>
            <a:headEnd/>
            <a:tailEnd/>
          </a:ln>
        </p:spPr>
        <p:txBody>
          <a:bodyPr wrap="square">
            <a:spAutoFit/>
          </a:bodyPr>
          <a:lstStyle/>
          <a:p>
            <a:pPr eaLnBrk="0" hangingPunct="0">
              <a:lnSpc>
                <a:spcPct val="90000"/>
              </a:lnSpc>
            </a:pPr>
            <a:r>
              <a:rPr lang="en-US" sz="3600" b="1" dirty="0" smtClean="0">
                <a:solidFill>
                  <a:srgbClr val="0000FF"/>
                </a:solidFill>
                <a:latin typeface="Algerian" pitchFamily="82" charset="0"/>
              </a:rPr>
              <a:t>Clean room protocol</a:t>
            </a:r>
            <a:endParaRPr lang="en-US" sz="3600" b="1" dirty="0">
              <a:solidFill>
                <a:srgbClr val="0000FF"/>
              </a:solidFill>
              <a:latin typeface="Algerian" pitchFamily="82" charset="0"/>
            </a:endParaRPr>
          </a:p>
        </p:txBody>
      </p:sp>
      <p:grpSp>
        <p:nvGrpSpPr>
          <p:cNvPr id="2" name="Group 2"/>
          <p:cNvGrpSpPr>
            <a:grpSpLocks/>
          </p:cNvGrpSpPr>
          <p:nvPr/>
        </p:nvGrpSpPr>
        <p:grpSpPr bwMode="auto">
          <a:xfrm>
            <a:off x="228600" y="923925"/>
            <a:ext cx="8686800" cy="66675"/>
            <a:chOff x="133" y="452"/>
            <a:chExt cx="5472" cy="42"/>
          </a:xfrm>
        </p:grpSpPr>
        <p:sp>
          <p:nvSpPr>
            <p:cNvPr id="18" name="Line 3"/>
            <p:cNvSpPr>
              <a:spLocks noChangeShapeType="1"/>
            </p:cNvSpPr>
            <p:nvPr/>
          </p:nvSpPr>
          <p:spPr bwMode="auto">
            <a:xfrm>
              <a:off x="133" y="452"/>
              <a:ext cx="5472" cy="0"/>
            </a:xfrm>
            <a:prstGeom prst="line">
              <a:avLst/>
            </a:prstGeom>
            <a:noFill/>
            <a:ln w="57150">
              <a:solidFill>
                <a:srgbClr val="FF0000"/>
              </a:solidFill>
              <a:round/>
              <a:headEnd/>
              <a:tailEnd/>
            </a:ln>
            <a:effectLst/>
          </p:spPr>
          <p:txBody>
            <a:bodyPr anchor="ctr"/>
            <a:lstStyle/>
            <a:p>
              <a:endParaRPr lang="en-US"/>
            </a:p>
          </p:txBody>
        </p:sp>
        <p:sp>
          <p:nvSpPr>
            <p:cNvPr id="19" name="Line 4"/>
            <p:cNvSpPr>
              <a:spLocks noChangeShapeType="1"/>
            </p:cNvSpPr>
            <p:nvPr/>
          </p:nvSpPr>
          <p:spPr bwMode="auto">
            <a:xfrm>
              <a:off x="133" y="494"/>
              <a:ext cx="5472" cy="0"/>
            </a:xfrm>
            <a:prstGeom prst="line">
              <a:avLst/>
            </a:prstGeom>
            <a:noFill/>
            <a:ln w="28575">
              <a:solidFill>
                <a:srgbClr val="0000FF"/>
              </a:solidFill>
              <a:round/>
              <a:headEnd/>
              <a:tailEnd/>
            </a:ln>
            <a:effectLst/>
          </p:spPr>
          <p:txBody>
            <a:bodyPr anchor="ctr"/>
            <a:lstStyle/>
            <a:p>
              <a:endParaRPr lang="en-US"/>
            </a:p>
          </p:txBody>
        </p:sp>
      </p:grpSp>
      <p:pic>
        <p:nvPicPr>
          <p:cNvPr id="8" name="Picture 7" descr="UNLClearoomMap.jpg"/>
          <p:cNvPicPr>
            <a:picLocks noChangeAspect="1"/>
          </p:cNvPicPr>
          <p:nvPr/>
        </p:nvPicPr>
        <p:blipFill>
          <a:blip r:embed="rId3" cstate="print"/>
          <a:stretch>
            <a:fillRect/>
          </a:stretch>
        </p:blipFill>
        <p:spPr>
          <a:xfrm>
            <a:off x="152400" y="1905000"/>
            <a:ext cx="8785035" cy="3048000"/>
          </a:xfrm>
          <a:prstGeom prst="rect">
            <a:avLst/>
          </a:prstGeom>
        </p:spPr>
      </p:pic>
      <p:grpSp>
        <p:nvGrpSpPr>
          <p:cNvPr id="3" name="Group 74"/>
          <p:cNvGrpSpPr/>
          <p:nvPr/>
        </p:nvGrpSpPr>
        <p:grpSpPr>
          <a:xfrm>
            <a:off x="304800" y="2590800"/>
            <a:ext cx="6553200" cy="2885420"/>
            <a:chOff x="304800" y="2590800"/>
            <a:chExt cx="6553200" cy="2885420"/>
          </a:xfrm>
        </p:grpSpPr>
        <p:sp>
          <p:nvSpPr>
            <p:cNvPr id="44" name="Rectangle 43"/>
            <p:cNvSpPr/>
            <p:nvPr/>
          </p:nvSpPr>
          <p:spPr>
            <a:xfrm>
              <a:off x="304800" y="2590800"/>
              <a:ext cx="1981200" cy="14478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819400" y="2590800"/>
              <a:ext cx="1066800" cy="14478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343400" y="2590800"/>
              <a:ext cx="1066800" cy="14478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 y="4038600"/>
              <a:ext cx="6248400" cy="5334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867400" y="2590800"/>
              <a:ext cx="990600" cy="14478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2743200" y="4953000"/>
              <a:ext cx="2653996" cy="523220"/>
            </a:xfrm>
            <a:prstGeom prst="rect">
              <a:avLst/>
            </a:prstGeom>
            <a:noFill/>
          </p:spPr>
          <p:txBody>
            <a:bodyPr wrap="none" rtlCol="0">
              <a:spAutoFit/>
            </a:bodyPr>
            <a:lstStyle/>
            <a:p>
              <a:r>
                <a:rPr lang="en-US" sz="2800" dirty="0" smtClean="0">
                  <a:solidFill>
                    <a:srgbClr val="FF0000"/>
                  </a:solidFill>
                </a:rPr>
                <a:t>Clean Room area</a:t>
              </a:r>
              <a:endParaRPr lang="en-US" sz="2800" dirty="0">
                <a:solidFill>
                  <a:srgbClr val="FF0000"/>
                </a:solidFill>
              </a:endParaRPr>
            </a:p>
          </p:txBody>
        </p:sp>
        <p:cxnSp>
          <p:nvCxnSpPr>
            <p:cNvPr id="54" name="Straight Arrow Connector 53"/>
            <p:cNvCxnSpPr/>
            <p:nvPr/>
          </p:nvCxnSpPr>
          <p:spPr>
            <a:xfrm flipH="1">
              <a:off x="4419600" y="4191000"/>
              <a:ext cx="152400" cy="914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638800" y="3200400"/>
            <a:ext cx="2590800" cy="2275820"/>
            <a:chOff x="5638800" y="3200400"/>
            <a:chExt cx="2590800" cy="2275820"/>
          </a:xfrm>
        </p:grpSpPr>
        <p:sp>
          <p:nvSpPr>
            <p:cNvPr id="49" name="Rectangle 48"/>
            <p:cNvSpPr/>
            <p:nvPr/>
          </p:nvSpPr>
          <p:spPr>
            <a:xfrm>
              <a:off x="6858000" y="3200400"/>
              <a:ext cx="1371600" cy="1371600"/>
            </a:xfrm>
            <a:prstGeom prst="rect">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p:cNvCxnSpPr/>
            <p:nvPr/>
          </p:nvCxnSpPr>
          <p:spPr>
            <a:xfrm flipH="1">
              <a:off x="6781800" y="4038600"/>
              <a:ext cx="685801" cy="106680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638800" y="4953000"/>
              <a:ext cx="2206310" cy="523220"/>
            </a:xfrm>
            <a:prstGeom prst="rect">
              <a:avLst/>
            </a:prstGeom>
            <a:noFill/>
          </p:spPr>
          <p:txBody>
            <a:bodyPr wrap="none" rtlCol="0">
              <a:spAutoFit/>
            </a:bodyPr>
            <a:lstStyle/>
            <a:p>
              <a:r>
                <a:rPr lang="en-US" sz="2800" dirty="0" smtClean="0">
                  <a:solidFill>
                    <a:srgbClr val="0070C0"/>
                  </a:solidFill>
                </a:rPr>
                <a:t>Gowning area</a:t>
              </a:r>
              <a:endParaRPr lang="en-US" sz="2800" dirty="0">
                <a:solidFill>
                  <a:srgbClr val="0070C0"/>
                </a:solidFill>
              </a:endParaRPr>
            </a:p>
          </p:txBody>
        </p:sp>
      </p:grpSp>
      <p:grpSp>
        <p:nvGrpSpPr>
          <p:cNvPr id="4" name="Group 52"/>
          <p:cNvGrpSpPr/>
          <p:nvPr/>
        </p:nvGrpSpPr>
        <p:grpSpPr>
          <a:xfrm>
            <a:off x="8040845" y="3200400"/>
            <a:ext cx="950755" cy="2782908"/>
            <a:chOff x="8040845" y="3200400"/>
            <a:chExt cx="950755" cy="2782908"/>
          </a:xfrm>
        </p:grpSpPr>
        <p:sp>
          <p:nvSpPr>
            <p:cNvPr id="61" name="TextBox 60"/>
            <p:cNvSpPr txBox="1"/>
            <p:nvPr/>
          </p:nvSpPr>
          <p:spPr>
            <a:xfrm>
              <a:off x="8040845" y="5029201"/>
              <a:ext cx="950755" cy="954107"/>
            </a:xfrm>
            <a:prstGeom prst="rect">
              <a:avLst/>
            </a:prstGeom>
            <a:noFill/>
          </p:spPr>
          <p:txBody>
            <a:bodyPr wrap="square" rtlCol="0">
              <a:spAutoFit/>
            </a:bodyPr>
            <a:lstStyle/>
            <a:p>
              <a:r>
                <a:rPr lang="en-US" sz="2800" dirty="0" smtClean="0">
                  <a:solidFill>
                    <a:srgbClr val="7030A0"/>
                  </a:solidFill>
                </a:rPr>
                <a:t>Entry area</a:t>
              </a:r>
              <a:endParaRPr lang="en-US" sz="2800" dirty="0">
                <a:solidFill>
                  <a:srgbClr val="7030A0"/>
                </a:solidFill>
              </a:endParaRPr>
            </a:p>
          </p:txBody>
        </p:sp>
        <p:cxnSp>
          <p:nvCxnSpPr>
            <p:cNvPr id="62" name="Straight Arrow Connector 61"/>
            <p:cNvCxnSpPr/>
            <p:nvPr/>
          </p:nvCxnSpPr>
          <p:spPr>
            <a:xfrm flipH="1">
              <a:off x="8458200" y="4038600"/>
              <a:ext cx="2" cy="1066800"/>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8229600" y="3200400"/>
              <a:ext cx="457200" cy="1371600"/>
            </a:xfrm>
            <a:prstGeom prst="rect">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nodeType="withEffect">
                                  <p:stCondLst>
                                    <p:cond delay="0"/>
                                  </p:stCondLst>
                                  <p:childTnLst>
                                    <p:anim calcmode="discrete" valueType="str">
                                      <p:cBhvr>
                                        <p:cTn id="6" dur="1000" fill="hold"/>
                                        <p:tgtEl>
                                          <p:spTgt spid="2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923925"/>
            <a:ext cx="8686800" cy="66675"/>
            <a:chOff x="133" y="452"/>
            <a:chExt cx="5472" cy="42"/>
          </a:xfrm>
        </p:grpSpPr>
        <p:sp>
          <p:nvSpPr>
            <p:cNvPr id="18" name="Line 3"/>
            <p:cNvSpPr>
              <a:spLocks noChangeShapeType="1"/>
            </p:cNvSpPr>
            <p:nvPr/>
          </p:nvSpPr>
          <p:spPr bwMode="auto">
            <a:xfrm>
              <a:off x="133" y="452"/>
              <a:ext cx="5472" cy="0"/>
            </a:xfrm>
            <a:prstGeom prst="line">
              <a:avLst/>
            </a:prstGeom>
            <a:noFill/>
            <a:ln w="57150">
              <a:solidFill>
                <a:srgbClr val="FF0000"/>
              </a:solidFill>
              <a:round/>
              <a:headEnd/>
              <a:tailEnd/>
            </a:ln>
            <a:effectLst/>
          </p:spPr>
          <p:txBody>
            <a:bodyPr anchor="ctr"/>
            <a:lstStyle/>
            <a:p>
              <a:endParaRPr lang="en-US"/>
            </a:p>
          </p:txBody>
        </p:sp>
        <p:sp>
          <p:nvSpPr>
            <p:cNvPr id="19" name="Line 4"/>
            <p:cNvSpPr>
              <a:spLocks noChangeShapeType="1"/>
            </p:cNvSpPr>
            <p:nvPr/>
          </p:nvSpPr>
          <p:spPr bwMode="auto">
            <a:xfrm>
              <a:off x="133" y="494"/>
              <a:ext cx="5472" cy="0"/>
            </a:xfrm>
            <a:prstGeom prst="line">
              <a:avLst/>
            </a:prstGeom>
            <a:noFill/>
            <a:ln w="28575">
              <a:solidFill>
                <a:srgbClr val="0000FF"/>
              </a:solidFill>
              <a:round/>
              <a:headEnd/>
              <a:tailEnd/>
            </a:ln>
            <a:effectLst/>
          </p:spPr>
          <p:txBody>
            <a:bodyPr anchor="ctr"/>
            <a:lstStyle/>
            <a:p>
              <a:endParaRPr lang="en-US"/>
            </a:p>
          </p:txBody>
        </p:sp>
      </p:grpSp>
      <p:sp>
        <p:nvSpPr>
          <p:cNvPr id="9" name="Rectangle 8"/>
          <p:cNvSpPr/>
          <p:nvPr/>
        </p:nvSpPr>
        <p:spPr>
          <a:xfrm>
            <a:off x="1600200" y="1143000"/>
            <a:ext cx="5486400" cy="707886"/>
          </a:xfrm>
          <a:prstGeom prst="rect">
            <a:avLst/>
          </a:prstGeom>
        </p:spPr>
        <p:txBody>
          <a:bodyPr wrap="square">
            <a:spAutoFit/>
          </a:bodyPr>
          <a:lstStyle/>
          <a:p>
            <a:r>
              <a:rPr lang="en-US" sz="4000" b="1" dirty="0" smtClean="0"/>
              <a:t>GOWNING PROCEDURES</a:t>
            </a:r>
          </a:p>
        </p:txBody>
      </p:sp>
      <p:sp>
        <p:nvSpPr>
          <p:cNvPr id="10" name="Text Box 10"/>
          <p:cNvSpPr txBox="1">
            <a:spLocks noChangeArrowheads="1"/>
          </p:cNvSpPr>
          <p:nvPr/>
        </p:nvSpPr>
        <p:spPr bwMode="auto">
          <a:xfrm>
            <a:off x="609600" y="171069"/>
            <a:ext cx="8305800" cy="590931"/>
          </a:xfrm>
          <a:prstGeom prst="rect">
            <a:avLst/>
          </a:prstGeom>
          <a:solidFill>
            <a:srgbClr val="FFFF00"/>
          </a:solidFill>
          <a:ln w="9525">
            <a:noFill/>
            <a:miter lim="800000"/>
            <a:headEnd/>
            <a:tailEnd/>
          </a:ln>
        </p:spPr>
        <p:txBody>
          <a:bodyPr wrap="square">
            <a:spAutoFit/>
          </a:bodyPr>
          <a:lstStyle/>
          <a:p>
            <a:pPr eaLnBrk="0" hangingPunct="0">
              <a:lnSpc>
                <a:spcPct val="90000"/>
              </a:lnSpc>
            </a:pPr>
            <a:r>
              <a:rPr lang="en-US" sz="3600" b="1" dirty="0" smtClean="0">
                <a:solidFill>
                  <a:srgbClr val="0000FF"/>
                </a:solidFill>
                <a:latin typeface="Algerian" pitchFamily="82" charset="0"/>
              </a:rPr>
              <a:t>Clean room Protocol: Gowning</a:t>
            </a:r>
            <a:endParaRPr lang="en-US" sz="3600" b="1" dirty="0">
              <a:solidFill>
                <a:srgbClr val="0000FF"/>
              </a:solidFill>
              <a:latin typeface="Algerian" pitchFamily="82" charset="0"/>
            </a:endParaRPr>
          </a:p>
        </p:txBody>
      </p:sp>
      <p:sp>
        <p:nvSpPr>
          <p:cNvPr id="7" name="Rectangle 6"/>
          <p:cNvSpPr/>
          <p:nvPr/>
        </p:nvSpPr>
        <p:spPr>
          <a:xfrm>
            <a:off x="152400" y="2133600"/>
            <a:ext cx="6629400" cy="3970318"/>
          </a:xfrm>
          <a:prstGeom prst="rect">
            <a:avLst/>
          </a:prstGeom>
        </p:spPr>
        <p:txBody>
          <a:bodyPr wrap="square">
            <a:spAutoFit/>
          </a:bodyPr>
          <a:lstStyle/>
          <a:p>
            <a:r>
              <a:rPr lang="en-US" sz="2400" dirty="0" smtClean="0"/>
              <a:t>• Gowns must be completely on prior to </a:t>
            </a:r>
            <a:r>
              <a:rPr lang="en-US" sz="2400" dirty="0" err="1" smtClean="0"/>
              <a:t>Cleanroom</a:t>
            </a:r>
            <a:r>
              <a:rPr lang="en-US" sz="2400" dirty="0" smtClean="0"/>
              <a:t> area, and should not be removed, until you have reached the designated change area.</a:t>
            </a:r>
          </a:p>
          <a:p>
            <a:endParaRPr lang="en-US" sz="1200" dirty="0" smtClean="0"/>
          </a:p>
          <a:p>
            <a:r>
              <a:rPr lang="en-US" sz="2400" dirty="0" smtClean="0"/>
              <a:t>• Proper Size Garments must be used.</a:t>
            </a:r>
          </a:p>
          <a:p>
            <a:endParaRPr lang="en-US" sz="1200" dirty="0" smtClean="0"/>
          </a:p>
          <a:p>
            <a:r>
              <a:rPr lang="en-US" sz="2400" dirty="0" smtClean="0"/>
              <a:t>• Gowning should be done from the head down. Donning the hood first, then the coverall, then the booties, to prevents particles from the head, from falling on the garments.</a:t>
            </a:r>
          </a:p>
          <a:p>
            <a:endParaRPr lang="en-US" sz="1200" dirty="0" smtClean="0"/>
          </a:p>
          <a:p>
            <a:r>
              <a:rPr lang="en-US" sz="2400" dirty="0" smtClean="0"/>
              <a:t>• gloves and safety glasses are required all the time. </a:t>
            </a:r>
          </a:p>
        </p:txBody>
      </p:sp>
      <p:pic>
        <p:nvPicPr>
          <p:cNvPr id="14" name="Picture 13" descr="F37850~wl.jpg"/>
          <p:cNvPicPr>
            <a:picLocks noChangeAspect="1"/>
          </p:cNvPicPr>
          <p:nvPr/>
        </p:nvPicPr>
        <p:blipFill>
          <a:blip r:embed="rId3" cstate="print"/>
          <a:stretch>
            <a:fillRect/>
          </a:stretch>
        </p:blipFill>
        <p:spPr>
          <a:xfrm>
            <a:off x="6934200" y="1600200"/>
            <a:ext cx="2009775" cy="4114800"/>
          </a:xfrm>
          <a:prstGeom prst="rect">
            <a:avLst/>
          </a:prstGeom>
        </p:spPr>
      </p:pic>
      <p:sp>
        <p:nvSpPr>
          <p:cNvPr id="15" name="Rectangle 14"/>
          <p:cNvSpPr/>
          <p:nvPr/>
        </p:nvSpPr>
        <p:spPr>
          <a:xfrm>
            <a:off x="3429000" y="1676400"/>
            <a:ext cx="1652312" cy="369332"/>
          </a:xfrm>
          <a:prstGeom prst="rect">
            <a:avLst/>
          </a:prstGeom>
        </p:spPr>
        <p:txBody>
          <a:bodyPr wrap="none">
            <a:spAutoFit/>
          </a:bodyPr>
          <a:lstStyle/>
          <a:p>
            <a:r>
              <a:rPr lang="en-US" dirty="0" smtClean="0"/>
              <a:t>(Gowning Area)</a:t>
            </a:r>
            <a:endParaRPr lang="en-US" dirty="0"/>
          </a:p>
        </p:txBody>
      </p:sp>
      <p:sp>
        <p:nvSpPr>
          <p:cNvPr id="11" name="Rectangle 10"/>
          <p:cNvSpPr/>
          <p:nvPr/>
        </p:nvSpPr>
        <p:spPr>
          <a:xfrm>
            <a:off x="1143000" y="6027003"/>
            <a:ext cx="6629400" cy="830997"/>
          </a:xfrm>
          <a:prstGeom prst="rect">
            <a:avLst/>
          </a:prstGeom>
        </p:spPr>
        <p:txBody>
          <a:bodyPr wrap="square">
            <a:spAutoFit/>
          </a:bodyPr>
          <a:lstStyle/>
          <a:p>
            <a:r>
              <a:rPr lang="en-US" sz="2400" b="1" dirty="0" smtClean="0">
                <a:solidFill>
                  <a:srgbClr val="FF0000"/>
                </a:solidFill>
              </a:rPr>
              <a:t>You MUST NOT Leave the </a:t>
            </a:r>
            <a:r>
              <a:rPr lang="en-US" sz="2400" b="1" dirty="0" err="1" smtClean="0">
                <a:solidFill>
                  <a:srgbClr val="FF0000"/>
                </a:solidFill>
              </a:rPr>
              <a:t>Cleanroom</a:t>
            </a:r>
            <a:r>
              <a:rPr lang="en-US" sz="2400" b="1" dirty="0" smtClean="0">
                <a:solidFill>
                  <a:srgbClr val="FF0000"/>
                </a:solidFill>
              </a:rPr>
              <a:t> with your Garment and Head Cover On and Return</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10"/>
          <p:cNvSpPr txBox="1">
            <a:spLocks noChangeArrowheads="1"/>
          </p:cNvSpPr>
          <p:nvPr/>
        </p:nvSpPr>
        <p:spPr bwMode="auto">
          <a:xfrm>
            <a:off x="609600" y="171069"/>
            <a:ext cx="8305800" cy="590931"/>
          </a:xfrm>
          <a:prstGeom prst="rect">
            <a:avLst/>
          </a:prstGeom>
          <a:solidFill>
            <a:srgbClr val="FFFF00"/>
          </a:solidFill>
          <a:ln w="9525">
            <a:noFill/>
            <a:miter lim="800000"/>
            <a:headEnd/>
            <a:tailEnd/>
          </a:ln>
        </p:spPr>
        <p:txBody>
          <a:bodyPr wrap="square">
            <a:spAutoFit/>
          </a:bodyPr>
          <a:lstStyle/>
          <a:p>
            <a:pPr eaLnBrk="0" hangingPunct="0">
              <a:lnSpc>
                <a:spcPct val="90000"/>
              </a:lnSpc>
            </a:pPr>
            <a:r>
              <a:rPr lang="en-US" sz="3600" b="1" dirty="0" smtClean="0">
                <a:solidFill>
                  <a:srgbClr val="0000FF"/>
                </a:solidFill>
                <a:latin typeface="Algerian" pitchFamily="82" charset="0"/>
              </a:rPr>
              <a:t>Clean room protocol</a:t>
            </a:r>
            <a:endParaRPr lang="en-US" sz="3600" b="1" dirty="0">
              <a:solidFill>
                <a:srgbClr val="0000FF"/>
              </a:solidFill>
              <a:latin typeface="Algerian" pitchFamily="82" charset="0"/>
            </a:endParaRPr>
          </a:p>
        </p:txBody>
      </p:sp>
      <p:grpSp>
        <p:nvGrpSpPr>
          <p:cNvPr id="2" name="Group 2"/>
          <p:cNvGrpSpPr>
            <a:grpSpLocks/>
          </p:cNvGrpSpPr>
          <p:nvPr/>
        </p:nvGrpSpPr>
        <p:grpSpPr bwMode="auto">
          <a:xfrm>
            <a:off x="228600" y="923925"/>
            <a:ext cx="8686800" cy="66675"/>
            <a:chOff x="133" y="452"/>
            <a:chExt cx="5472" cy="42"/>
          </a:xfrm>
        </p:grpSpPr>
        <p:sp>
          <p:nvSpPr>
            <p:cNvPr id="18" name="Line 3"/>
            <p:cNvSpPr>
              <a:spLocks noChangeShapeType="1"/>
            </p:cNvSpPr>
            <p:nvPr/>
          </p:nvSpPr>
          <p:spPr bwMode="auto">
            <a:xfrm>
              <a:off x="133" y="452"/>
              <a:ext cx="5472" cy="0"/>
            </a:xfrm>
            <a:prstGeom prst="line">
              <a:avLst/>
            </a:prstGeom>
            <a:noFill/>
            <a:ln w="57150">
              <a:solidFill>
                <a:srgbClr val="FF0000"/>
              </a:solidFill>
              <a:round/>
              <a:headEnd/>
              <a:tailEnd/>
            </a:ln>
            <a:effectLst/>
          </p:spPr>
          <p:txBody>
            <a:bodyPr anchor="ctr"/>
            <a:lstStyle/>
            <a:p>
              <a:endParaRPr lang="en-US"/>
            </a:p>
          </p:txBody>
        </p:sp>
        <p:sp>
          <p:nvSpPr>
            <p:cNvPr id="19" name="Line 4"/>
            <p:cNvSpPr>
              <a:spLocks noChangeShapeType="1"/>
            </p:cNvSpPr>
            <p:nvPr/>
          </p:nvSpPr>
          <p:spPr bwMode="auto">
            <a:xfrm>
              <a:off x="133" y="494"/>
              <a:ext cx="5472" cy="0"/>
            </a:xfrm>
            <a:prstGeom prst="line">
              <a:avLst/>
            </a:prstGeom>
            <a:noFill/>
            <a:ln w="28575">
              <a:solidFill>
                <a:srgbClr val="0000FF"/>
              </a:solidFill>
              <a:round/>
              <a:headEnd/>
              <a:tailEnd/>
            </a:ln>
            <a:effectLst/>
          </p:spPr>
          <p:txBody>
            <a:bodyPr anchor="ctr"/>
            <a:lstStyle/>
            <a:p>
              <a:endParaRPr lang="en-US"/>
            </a:p>
          </p:txBody>
        </p:sp>
      </p:grpSp>
      <p:pic>
        <p:nvPicPr>
          <p:cNvPr id="8" name="Picture 7" descr="UNLClearoomMap.jpg"/>
          <p:cNvPicPr>
            <a:picLocks noChangeAspect="1"/>
          </p:cNvPicPr>
          <p:nvPr/>
        </p:nvPicPr>
        <p:blipFill>
          <a:blip r:embed="rId3" cstate="print"/>
          <a:stretch>
            <a:fillRect/>
          </a:stretch>
        </p:blipFill>
        <p:spPr>
          <a:xfrm>
            <a:off x="152400" y="1905000"/>
            <a:ext cx="8785035" cy="3048000"/>
          </a:xfrm>
          <a:prstGeom prst="rect">
            <a:avLst/>
          </a:prstGeom>
        </p:spPr>
      </p:pic>
      <p:grpSp>
        <p:nvGrpSpPr>
          <p:cNvPr id="3" name="Group 74"/>
          <p:cNvGrpSpPr/>
          <p:nvPr/>
        </p:nvGrpSpPr>
        <p:grpSpPr>
          <a:xfrm>
            <a:off x="304800" y="2590800"/>
            <a:ext cx="6553200" cy="2885420"/>
            <a:chOff x="304800" y="2590800"/>
            <a:chExt cx="6553200" cy="2885420"/>
          </a:xfrm>
        </p:grpSpPr>
        <p:sp>
          <p:nvSpPr>
            <p:cNvPr id="44" name="Rectangle 43"/>
            <p:cNvSpPr/>
            <p:nvPr/>
          </p:nvSpPr>
          <p:spPr>
            <a:xfrm>
              <a:off x="304800" y="2590800"/>
              <a:ext cx="1981200" cy="14478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819400" y="2590800"/>
              <a:ext cx="1066800" cy="14478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343400" y="2590800"/>
              <a:ext cx="1066800" cy="14478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 y="4038600"/>
              <a:ext cx="6248400" cy="5334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867400" y="2590800"/>
              <a:ext cx="990600" cy="14478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2743200" y="4953000"/>
              <a:ext cx="2653996" cy="523220"/>
            </a:xfrm>
            <a:prstGeom prst="rect">
              <a:avLst/>
            </a:prstGeom>
            <a:noFill/>
          </p:spPr>
          <p:txBody>
            <a:bodyPr wrap="none" rtlCol="0">
              <a:spAutoFit/>
            </a:bodyPr>
            <a:lstStyle/>
            <a:p>
              <a:r>
                <a:rPr lang="en-US" sz="2800" dirty="0" smtClean="0">
                  <a:solidFill>
                    <a:srgbClr val="FF0000"/>
                  </a:solidFill>
                </a:rPr>
                <a:t>Clean Room area</a:t>
              </a:r>
              <a:endParaRPr lang="en-US" sz="2800" dirty="0">
                <a:solidFill>
                  <a:srgbClr val="FF0000"/>
                </a:solidFill>
              </a:endParaRPr>
            </a:p>
          </p:txBody>
        </p:sp>
        <p:cxnSp>
          <p:nvCxnSpPr>
            <p:cNvPr id="54" name="Straight Arrow Connector 53"/>
            <p:cNvCxnSpPr/>
            <p:nvPr/>
          </p:nvCxnSpPr>
          <p:spPr>
            <a:xfrm flipH="1">
              <a:off x="4419600" y="4191000"/>
              <a:ext cx="152400" cy="914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21"/>
          <p:cNvGrpSpPr/>
          <p:nvPr/>
        </p:nvGrpSpPr>
        <p:grpSpPr>
          <a:xfrm>
            <a:off x="5638800" y="3200400"/>
            <a:ext cx="2590800" cy="2275820"/>
            <a:chOff x="5638800" y="3200400"/>
            <a:chExt cx="2590800" cy="2275820"/>
          </a:xfrm>
        </p:grpSpPr>
        <p:sp>
          <p:nvSpPr>
            <p:cNvPr id="49" name="Rectangle 48"/>
            <p:cNvSpPr/>
            <p:nvPr/>
          </p:nvSpPr>
          <p:spPr>
            <a:xfrm>
              <a:off x="6858000" y="3200400"/>
              <a:ext cx="1371600" cy="1371600"/>
            </a:xfrm>
            <a:prstGeom prst="rect">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p:cNvCxnSpPr/>
            <p:nvPr/>
          </p:nvCxnSpPr>
          <p:spPr>
            <a:xfrm flipH="1">
              <a:off x="6781800" y="4038600"/>
              <a:ext cx="685801" cy="106680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638800" y="4953000"/>
              <a:ext cx="2206310" cy="523220"/>
            </a:xfrm>
            <a:prstGeom prst="rect">
              <a:avLst/>
            </a:prstGeom>
            <a:noFill/>
          </p:spPr>
          <p:txBody>
            <a:bodyPr wrap="none" rtlCol="0">
              <a:spAutoFit/>
            </a:bodyPr>
            <a:lstStyle/>
            <a:p>
              <a:r>
                <a:rPr lang="en-US" sz="2800" dirty="0" smtClean="0">
                  <a:solidFill>
                    <a:srgbClr val="0070C0"/>
                  </a:solidFill>
                </a:rPr>
                <a:t>Gowning area</a:t>
              </a:r>
              <a:endParaRPr lang="en-US" sz="2800" dirty="0">
                <a:solidFill>
                  <a:srgbClr val="0070C0"/>
                </a:solidFill>
              </a:endParaRPr>
            </a:p>
          </p:txBody>
        </p:sp>
      </p:grpSp>
      <p:grpSp>
        <p:nvGrpSpPr>
          <p:cNvPr id="5" name="Group 52"/>
          <p:cNvGrpSpPr/>
          <p:nvPr/>
        </p:nvGrpSpPr>
        <p:grpSpPr>
          <a:xfrm>
            <a:off x="8040845" y="3200400"/>
            <a:ext cx="950755" cy="2782908"/>
            <a:chOff x="8040845" y="3200400"/>
            <a:chExt cx="950755" cy="2782908"/>
          </a:xfrm>
        </p:grpSpPr>
        <p:sp>
          <p:nvSpPr>
            <p:cNvPr id="61" name="TextBox 60"/>
            <p:cNvSpPr txBox="1"/>
            <p:nvPr/>
          </p:nvSpPr>
          <p:spPr>
            <a:xfrm>
              <a:off x="8040845" y="5029201"/>
              <a:ext cx="950755" cy="954107"/>
            </a:xfrm>
            <a:prstGeom prst="rect">
              <a:avLst/>
            </a:prstGeom>
            <a:noFill/>
          </p:spPr>
          <p:txBody>
            <a:bodyPr wrap="square" rtlCol="0">
              <a:spAutoFit/>
            </a:bodyPr>
            <a:lstStyle/>
            <a:p>
              <a:r>
                <a:rPr lang="en-US" sz="2800" dirty="0" smtClean="0">
                  <a:solidFill>
                    <a:srgbClr val="7030A0"/>
                  </a:solidFill>
                </a:rPr>
                <a:t>Entry area</a:t>
              </a:r>
              <a:endParaRPr lang="en-US" sz="2800" dirty="0">
                <a:solidFill>
                  <a:srgbClr val="7030A0"/>
                </a:solidFill>
              </a:endParaRPr>
            </a:p>
          </p:txBody>
        </p:sp>
        <p:cxnSp>
          <p:nvCxnSpPr>
            <p:cNvPr id="62" name="Straight Arrow Connector 61"/>
            <p:cNvCxnSpPr/>
            <p:nvPr/>
          </p:nvCxnSpPr>
          <p:spPr>
            <a:xfrm flipH="1">
              <a:off x="8458200" y="4038600"/>
              <a:ext cx="2" cy="1066800"/>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8229600" y="3200400"/>
              <a:ext cx="457200" cy="1371600"/>
            </a:xfrm>
            <a:prstGeom prst="rect">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nodeType="withEffect">
                                  <p:stCondLst>
                                    <p:cond delay="0"/>
                                  </p:stCondLst>
                                  <p:childTnLst>
                                    <p:anim calcmode="discrete" valueType="str">
                                      <p:cBhvr>
                                        <p:cTn id="6"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923925"/>
            <a:ext cx="8686800" cy="66675"/>
            <a:chOff x="133" y="452"/>
            <a:chExt cx="5472" cy="42"/>
          </a:xfrm>
        </p:grpSpPr>
        <p:sp>
          <p:nvSpPr>
            <p:cNvPr id="18" name="Line 3"/>
            <p:cNvSpPr>
              <a:spLocks noChangeShapeType="1"/>
            </p:cNvSpPr>
            <p:nvPr/>
          </p:nvSpPr>
          <p:spPr bwMode="auto">
            <a:xfrm>
              <a:off x="133" y="452"/>
              <a:ext cx="5472" cy="0"/>
            </a:xfrm>
            <a:prstGeom prst="line">
              <a:avLst/>
            </a:prstGeom>
            <a:noFill/>
            <a:ln w="57150">
              <a:solidFill>
                <a:srgbClr val="FF0000"/>
              </a:solidFill>
              <a:round/>
              <a:headEnd/>
              <a:tailEnd/>
            </a:ln>
            <a:effectLst/>
          </p:spPr>
          <p:txBody>
            <a:bodyPr anchor="ctr"/>
            <a:lstStyle/>
            <a:p>
              <a:endParaRPr lang="en-US"/>
            </a:p>
          </p:txBody>
        </p:sp>
        <p:sp>
          <p:nvSpPr>
            <p:cNvPr id="19" name="Line 4"/>
            <p:cNvSpPr>
              <a:spLocks noChangeShapeType="1"/>
            </p:cNvSpPr>
            <p:nvPr/>
          </p:nvSpPr>
          <p:spPr bwMode="auto">
            <a:xfrm>
              <a:off x="133" y="494"/>
              <a:ext cx="5472" cy="0"/>
            </a:xfrm>
            <a:prstGeom prst="line">
              <a:avLst/>
            </a:prstGeom>
            <a:noFill/>
            <a:ln w="28575">
              <a:solidFill>
                <a:srgbClr val="0000FF"/>
              </a:solidFill>
              <a:round/>
              <a:headEnd/>
              <a:tailEnd/>
            </a:ln>
            <a:effectLst/>
          </p:spPr>
          <p:txBody>
            <a:bodyPr anchor="ctr"/>
            <a:lstStyle/>
            <a:p>
              <a:endParaRPr lang="en-US"/>
            </a:p>
          </p:txBody>
        </p:sp>
      </p:grpSp>
      <p:sp>
        <p:nvSpPr>
          <p:cNvPr id="9" name="Rectangle 8"/>
          <p:cNvSpPr/>
          <p:nvPr/>
        </p:nvSpPr>
        <p:spPr>
          <a:xfrm>
            <a:off x="1600200" y="1066800"/>
            <a:ext cx="5486400" cy="707886"/>
          </a:xfrm>
          <a:prstGeom prst="rect">
            <a:avLst/>
          </a:prstGeom>
        </p:spPr>
        <p:txBody>
          <a:bodyPr wrap="square">
            <a:spAutoFit/>
          </a:bodyPr>
          <a:lstStyle/>
          <a:p>
            <a:r>
              <a:rPr lang="en-US" sz="4000" b="1" dirty="0" smtClean="0"/>
              <a:t>GOWNING PROCEDURES</a:t>
            </a:r>
          </a:p>
        </p:txBody>
      </p:sp>
      <p:sp>
        <p:nvSpPr>
          <p:cNvPr id="10" name="Text Box 10"/>
          <p:cNvSpPr txBox="1">
            <a:spLocks noChangeArrowheads="1"/>
          </p:cNvSpPr>
          <p:nvPr/>
        </p:nvSpPr>
        <p:spPr bwMode="auto">
          <a:xfrm>
            <a:off x="609600" y="171069"/>
            <a:ext cx="8305800" cy="590931"/>
          </a:xfrm>
          <a:prstGeom prst="rect">
            <a:avLst/>
          </a:prstGeom>
          <a:solidFill>
            <a:srgbClr val="FFFF00"/>
          </a:solidFill>
          <a:ln w="9525">
            <a:noFill/>
            <a:miter lim="800000"/>
            <a:headEnd/>
            <a:tailEnd/>
          </a:ln>
        </p:spPr>
        <p:txBody>
          <a:bodyPr wrap="square">
            <a:spAutoFit/>
          </a:bodyPr>
          <a:lstStyle/>
          <a:p>
            <a:pPr eaLnBrk="0" hangingPunct="0">
              <a:lnSpc>
                <a:spcPct val="90000"/>
              </a:lnSpc>
            </a:pPr>
            <a:r>
              <a:rPr lang="en-US" sz="3600" b="1" dirty="0" smtClean="0">
                <a:solidFill>
                  <a:srgbClr val="0000FF"/>
                </a:solidFill>
                <a:latin typeface="Algerian" pitchFamily="82" charset="0"/>
              </a:rPr>
              <a:t>Clean room Protocol: Gowning</a:t>
            </a:r>
            <a:endParaRPr lang="en-US" sz="3600" b="1" dirty="0">
              <a:solidFill>
                <a:srgbClr val="0000FF"/>
              </a:solidFill>
              <a:latin typeface="Algerian" pitchFamily="82" charset="0"/>
            </a:endParaRPr>
          </a:p>
        </p:txBody>
      </p:sp>
      <p:sp>
        <p:nvSpPr>
          <p:cNvPr id="7" name="Rectangle 6"/>
          <p:cNvSpPr/>
          <p:nvPr/>
        </p:nvSpPr>
        <p:spPr>
          <a:xfrm>
            <a:off x="152400" y="1828800"/>
            <a:ext cx="6477000" cy="4339650"/>
          </a:xfrm>
          <a:prstGeom prst="rect">
            <a:avLst/>
          </a:prstGeom>
        </p:spPr>
        <p:txBody>
          <a:bodyPr wrap="square">
            <a:spAutoFit/>
          </a:bodyPr>
          <a:lstStyle/>
          <a:p>
            <a:r>
              <a:rPr lang="en-US" sz="2400" dirty="0" smtClean="0"/>
              <a:t>• Required gowning, safety glasses, gloves &amp; booties to be worn at all times.</a:t>
            </a:r>
          </a:p>
          <a:p>
            <a:endParaRPr lang="en-US" sz="1200" dirty="0" smtClean="0"/>
          </a:p>
          <a:p>
            <a:r>
              <a:rPr lang="en-US" sz="2400" dirty="0" smtClean="0"/>
              <a:t>• Garment users must never allow the garment to touch or drag on the floor. </a:t>
            </a:r>
          </a:p>
          <a:p>
            <a:endParaRPr lang="en-US" sz="1200" dirty="0" smtClean="0"/>
          </a:p>
          <a:p>
            <a:r>
              <a:rPr lang="en-US" sz="2400" dirty="0" smtClean="0"/>
              <a:t>• The outside surface of the garment should be kept as clean as possible.</a:t>
            </a:r>
          </a:p>
          <a:p>
            <a:endParaRPr lang="en-US" sz="1200" dirty="0" smtClean="0"/>
          </a:p>
          <a:p>
            <a:r>
              <a:rPr lang="en-US" sz="2400" dirty="0" smtClean="0"/>
              <a:t>• The outside of the garment should not be touched by the inside of the garment, to eliminate the possibility of particles being transferred from the inside to the outside.</a:t>
            </a:r>
          </a:p>
        </p:txBody>
      </p:sp>
      <p:pic>
        <p:nvPicPr>
          <p:cNvPr id="14" name="Picture 13" descr="F37850~wl.jpg"/>
          <p:cNvPicPr>
            <a:picLocks noChangeAspect="1"/>
          </p:cNvPicPr>
          <p:nvPr/>
        </p:nvPicPr>
        <p:blipFill>
          <a:blip r:embed="rId3" cstate="print"/>
          <a:stretch>
            <a:fillRect/>
          </a:stretch>
        </p:blipFill>
        <p:spPr>
          <a:xfrm>
            <a:off x="6934200" y="1600200"/>
            <a:ext cx="2009775" cy="4114800"/>
          </a:xfrm>
          <a:prstGeom prst="rect">
            <a:avLst/>
          </a:prstGeom>
        </p:spPr>
      </p:pic>
      <p:sp>
        <p:nvSpPr>
          <p:cNvPr id="12" name="Rectangle 11"/>
          <p:cNvSpPr/>
          <p:nvPr/>
        </p:nvSpPr>
        <p:spPr>
          <a:xfrm>
            <a:off x="3352800" y="1600200"/>
            <a:ext cx="1843453" cy="369332"/>
          </a:xfrm>
          <a:prstGeom prst="rect">
            <a:avLst/>
          </a:prstGeom>
        </p:spPr>
        <p:txBody>
          <a:bodyPr wrap="none">
            <a:spAutoFit/>
          </a:bodyPr>
          <a:lstStyle/>
          <a:p>
            <a:r>
              <a:rPr lang="en-US" dirty="0" smtClean="0"/>
              <a:t>(</a:t>
            </a:r>
            <a:r>
              <a:rPr lang="en-US" dirty="0" err="1" smtClean="0"/>
              <a:t>Cleanroom</a:t>
            </a:r>
            <a:r>
              <a:rPr lang="en-US" dirty="0" smtClean="0"/>
              <a:t> Area)</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923925"/>
            <a:ext cx="8686800" cy="66675"/>
            <a:chOff x="133" y="452"/>
            <a:chExt cx="5472" cy="42"/>
          </a:xfrm>
        </p:grpSpPr>
        <p:sp>
          <p:nvSpPr>
            <p:cNvPr id="18" name="Line 3"/>
            <p:cNvSpPr>
              <a:spLocks noChangeShapeType="1"/>
            </p:cNvSpPr>
            <p:nvPr/>
          </p:nvSpPr>
          <p:spPr bwMode="auto">
            <a:xfrm>
              <a:off x="133" y="452"/>
              <a:ext cx="5472" cy="0"/>
            </a:xfrm>
            <a:prstGeom prst="line">
              <a:avLst/>
            </a:prstGeom>
            <a:noFill/>
            <a:ln w="57150">
              <a:solidFill>
                <a:srgbClr val="FF0000"/>
              </a:solidFill>
              <a:round/>
              <a:headEnd/>
              <a:tailEnd/>
            </a:ln>
            <a:effectLst/>
          </p:spPr>
          <p:txBody>
            <a:bodyPr anchor="ctr"/>
            <a:lstStyle/>
            <a:p>
              <a:endParaRPr lang="en-US"/>
            </a:p>
          </p:txBody>
        </p:sp>
        <p:sp>
          <p:nvSpPr>
            <p:cNvPr id="19" name="Line 4"/>
            <p:cNvSpPr>
              <a:spLocks noChangeShapeType="1"/>
            </p:cNvSpPr>
            <p:nvPr/>
          </p:nvSpPr>
          <p:spPr bwMode="auto">
            <a:xfrm>
              <a:off x="133" y="494"/>
              <a:ext cx="5472" cy="0"/>
            </a:xfrm>
            <a:prstGeom prst="line">
              <a:avLst/>
            </a:prstGeom>
            <a:noFill/>
            <a:ln w="28575">
              <a:solidFill>
                <a:srgbClr val="0000FF"/>
              </a:solidFill>
              <a:round/>
              <a:headEnd/>
              <a:tailEnd/>
            </a:ln>
            <a:effectLst/>
          </p:spPr>
          <p:txBody>
            <a:bodyPr anchor="ctr"/>
            <a:lstStyle/>
            <a:p>
              <a:endParaRPr lang="en-US"/>
            </a:p>
          </p:txBody>
        </p:sp>
      </p:grpSp>
      <p:sp>
        <p:nvSpPr>
          <p:cNvPr id="9" name="Rectangle 8"/>
          <p:cNvSpPr/>
          <p:nvPr/>
        </p:nvSpPr>
        <p:spPr>
          <a:xfrm>
            <a:off x="1600200" y="1066800"/>
            <a:ext cx="5486400" cy="707886"/>
          </a:xfrm>
          <a:prstGeom prst="rect">
            <a:avLst/>
          </a:prstGeom>
        </p:spPr>
        <p:txBody>
          <a:bodyPr wrap="square">
            <a:spAutoFit/>
          </a:bodyPr>
          <a:lstStyle/>
          <a:p>
            <a:r>
              <a:rPr lang="en-US" sz="4000" b="1" dirty="0" smtClean="0"/>
              <a:t>CLEANROOM CONDUCT</a:t>
            </a:r>
          </a:p>
        </p:txBody>
      </p:sp>
      <p:sp>
        <p:nvSpPr>
          <p:cNvPr id="10" name="Text Box 10"/>
          <p:cNvSpPr txBox="1">
            <a:spLocks noChangeArrowheads="1"/>
          </p:cNvSpPr>
          <p:nvPr/>
        </p:nvSpPr>
        <p:spPr bwMode="auto">
          <a:xfrm>
            <a:off x="609600" y="171069"/>
            <a:ext cx="8305800" cy="590931"/>
          </a:xfrm>
          <a:prstGeom prst="rect">
            <a:avLst/>
          </a:prstGeom>
          <a:solidFill>
            <a:srgbClr val="FFFF00"/>
          </a:solidFill>
          <a:ln w="9525">
            <a:noFill/>
            <a:miter lim="800000"/>
            <a:headEnd/>
            <a:tailEnd/>
          </a:ln>
        </p:spPr>
        <p:txBody>
          <a:bodyPr wrap="square">
            <a:spAutoFit/>
          </a:bodyPr>
          <a:lstStyle/>
          <a:p>
            <a:pPr eaLnBrk="0" hangingPunct="0">
              <a:lnSpc>
                <a:spcPct val="90000"/>
              </a:lnSpc>
            </a:pPr>
            <a:r>
              <a:rPr lang="en-US" sz="3600" b="1" dirty="0" smtClean="0">
                <a:solidFill>
                  <a:srgbClr val="0000FF"/>
                </a:solidFill>
                <a:latin typeface="Algerian" pitchFamily="82" charset="0"/>
              </a:rPr>
              <a:t>Clean room Protocol: Conduct</a:t>
            </a:r>
            <a:endParaRPr lang="en-US" sz="3600" b="1" dirty="0">
              <a:solidFill>
                <a:srgbClr val="0000FF"/>
              </a:solidFill>
              <a:latin typeface="Algerian" pitchFamily="82" charset="0"/>
            </a:endParaRPr>
          </a:p>
        </p:txBody>
      </p:sp>
      <p:sp>
        <p:nvSpPr>
          <p:cNvPr id="7" name="Rectangle 6"/>
          <p:cNvSpPr/>
          <p:nvPr/>
        </p:nvSpPr>
        <p:spPr>
          <a:xfrm>
            <a:off x="304800" y="1676400"/>
            <a:ext cx="8686800" cy="4308872"/>
          </a:xfrm>
          <a:prstGeom prst="rect">
            <a:avLst/>
          </a:prstGeom>
        </p:spPr>
        <p:txBody>
          <a:bodyPr wrap="square">
            <a:spAutoFit/>
          </a:bodyPr>
          <a:lstStyle/>
          <a:p>
            <a:r>
              <a:rPr lang="en-US" sz="2400" dirty="0" smtClean="0"/>
              <a:t>• Restricted activities and products in a </a:t>
            </a:r>
            <a:r>
              <a:rPr lang="en-US" sz="2400" dirty="0" err="1" smtClean="0"/>
              <a:t>Cleanroom</a:t>
            </a:r>
            <a:r>
              <a:rPr lang="en-US" sz="2400" dirty="0" smtClean="0"/>
              <a:t> are:</a:t>
            </a:r>
          </a:p>
          <a:p>
            <a:pPr lvl="1"/>
            <a:r>
              <a:rPr lang="en-US" sz="2000" dirty="0" smtClean="0"/>
              <a:t>• Food, Drink, Gum and Tobacco Products</a:t>
            </a:r>
          </a:p>
          <a:p>
            <a:pPr lvl="1"/>
            <a:r>
              <a:rPr lang="en-US" sz="2000" dirty="0" smtClean="0"/>
              <a:t>• Lubricants, Petroleum Products,</a:t>
            </a:r>
          </a:p>
          <a:p>
            <a:pPr lvl="1"/>
            <a:r>
              <a:rPr lang="en-US" sz="2000" dirty="0" smtClean="0"/>
              <a:t>• Aerosols</a:t>
            </a:r>
          </a:p>
          <a:p>
            <a:pPr lvl="1"/>
            <a:r>
              <a:rPr lang="en-US" sz="2000" dirty="0" smtClean="0"/>
              <a:t>• Duct Tape, Cardboard, Leather</a:t>
            </a:r>
          </a:p>
          <a:p>
            <a:pPr lvl="1"/>
            <a:r>
              <a:rPr lang="en-US" sz="2000" dirty="0" smtClean="0"/>
              <a:t>• Cutting or Grinding</a:t>
            </a:r>
          </a:p>
          <a:p>
            <a:pPr lvl="1"/>
            <a:endParaRPr lang="en-US" sz="1000" dirty="0" smtClean="0"/>
          </a:p>
          <a:p>
            <a:r>
              <a:rPr lang="en-US" sz="2400" dirty="0" smtClean="0"/>
              <a:t>• Non-shedding paper and pens are to be used. Pencils and erasers are NOT permitted.</a:t>
            </a:r>
          </a:p>
          <a:p>
            <a:endParaRPr lang="en-US" sz="1000" dirty="0" smtClean="0"/>
          </a:p>
          <a:p>
            <a:r>
              <a:rPr lang="en-US" sz="2400" dirty="0" smtClean="0"/>
              <a:t>• Equipment, tools, instruments &amp; materials (with permission only) must be cleaned before entry.</a:t>
            </a:r>
          </a:p>
          <a:p>
            <a:endParaRPr lang="en-US" sz="1000" dirty="0" smtClean="0"/>
          </a:p>
          <a:p>
            <a:r>
              <a:rPr lang="en-US" sz="2400" dirty="0" smtClean="0"/>
              <a:t>• Use containers to transfer and/or store materials.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923925"/>
            <a:ext cx="8686800" cy="66675"/>
            <a:chOff x="133" y="452"/>
            <a:chExt cx="5472" cy="42"/>
          </a:xfrm>
        </p:grpSpPr>
        <p:sp>
          <p:nvSpPr>
            <p:cNvPr id="18" name="Line 3"/>
            <p:cNvSpPr>
              <a:spLocks noChangeShapeType="1"/>
            </p:cNvSpPr>
            <p:nvPr/>
          </p:nvSpPr>
          <p:spPr bwMode="auto">
            <a:xfrm>
              <a:off x="133" y="452"/>
              <a:ext cx="5472" cy="0"/>
            </a:xfrm>
            <a:prstGeom prst="line">
              <a:avLst/>
            </a:prstGeom>
            <a:noFill/>
            <a:ln w="57150">
              <a:solidFill>
                <a:srgbClr val="FF0000"/>
              </a:solidFill>
              <a:round/>
              <a:headEnd/>
              <a:tailEnd/>
            </a:ln>
            <a:effectLst/>
          </p:spPr>
          <p:txBody>
            <a:bodyPr anchor="ctr"/>
            <a:lstStyle/>
            <a:p>
              <a:endParaRPr lang="en-US"/>
            </a:p>
          </p:txBody>
        </p:sp>
        <p:sp>
          <p:nvSpPr>
            <p:cNvPr id="19" name="Line 4"/>
            <p:cNvSpPr>
              <a:spLocks noChangeShapeType="1"/>
            </p:cNvSpPr>
            <p:nvPr/>
          </p:nvSpPr>
          <p:spPr bwMode="auto">
            <a:xfrm>
              <a:off x="133" y="494"/>
              <a:ext cx="5472" cy="0"/>
            </a:xfrm>
            <a:prstGeom prst="line">
              <a:avLst/>
            </a:prstGeom>
            <a:noFill/>
            <a:ln w="28575">
              <a:solidFill>
                <a:srgbClr val="0000FF"/>
              </a:solidFill>
              <a:round/>
              <a:headEnd/>
              <a:tailEnd/>
            </a:ln>
            <a:effectLst/>
          </p:spPr>
          <p:txBody>
            <a:bodyPr anchor="ctr"/>
            <a:lstStyle/>
            <a:p>
              <a:endParaRPr lang="en-US"/>
            </a:p>
          </p:txBody>
        </p:sp>
      </p:grpSp>
      <p:sp>
        <p:nvSpPr>
          <p:cNvPr id="9" name="Rectangle 8"/>
          <p:cNvSpPr/>
          <p:nvPr/>
        </p:nvSpPr>
        <p:spPr>
          <a:xfrm>
            <a:off x="1600200" y="1066800"/>
            <a:ext cx="5486400" cy="707886"/>
          </a:xfrm>
          <a:prstGeom prst="rect">
            <a:avLst/>
          </a:prstGeom>
        </p:spPr>
        <p:txBody>
          <a:bodyPr wrap="square">
            <a:spAutoFit/>
          </a:bodyPr>
          <a:lstStyle/>
          <a:p>
            <a:r>
              <a:rPr lang="en-US" sz="4000" b="1" dirty="0" smtClean="0"/>
              <a:t>CLEANROOM CONDUCT</a:t>
            </a:r>
          </a:p>
        </p:txBody>
      </p:sp>
      <p:sp>
        <p:nvSpPr>
          <p:cNvPr id="10" name="Text Box 10"/>
          <p:cNvSpPr txBox="1">
            <a:spLocks noChangeArrowheads="1"/>
          </p:cNvSpPr>
          <p:nvPr/>
        </p:nvSpPr>
        <p:spPr bwMode="auto">
          <a:xfrm>
            <a:off x="609600" y="171069"/>
            <a:ext cx="8305800" cy="590931"/>
          </a:xfrm>
          <a:prstGeom prst="rect">
            <a:avLst/>
          </a:prstGeom>
          <a:solidFill>
            <a:srgbClr val="FFFF00"/>
          </a:solidFill>
          <a:ln w="9525">
            <a:noFill/>
            <a:miter lim="800000"/>
            <a:headEnd/>
            <a:tailEnd/>
          </a:ln>
        </p:spPr>
        <p:txBody>
          <a:bodyPr wrap="square">
            <a:spAutoFit/>
          </a:bodyPr>
          <a:lstStyle/>
          <a:p>
            <a:pPr eaLnBrk="0" hangingPunct="0">
              <a:lnSpc>
                <a:spcPct val="90000"/>
              </a:lnSpc>
            </a:pPr>
            <a:r>
              <a:rPr lang="en-US" sz="3600" b="1" dirty="0" smtClean="0">
                <a:solidFill>
                  <a:srgbClr val="0000FF"/>
                </a:solidFill>
                <a:latin typeface="Algerian" pitchFamily="82" charset="0"/>
              </a:rPr>
              <a:t>Clean room Protocol: Conduct</a:t>
            </a:r>
            <a:endParaRPr lang="en-US" sz="3600" b="1" dirty="0">
              <a:solidFill>
                <a:srgbClr val="0000FF"/>
              </a:solidFill>
              <a:latin typeface="Algerian" pitchFamily="82" charset="0"/>
            </a:endParaRPr>
          </a:p>
        </p:txBody>
      </p:sp>
      <p:sp>
        <p:nvSpPr>
          <p:cNvPr id="7" name="Rectangle 6"/>
          <p:cNvSpPr/>
          <p:nvPr/>
        </p:nvSpPr>
        <p:spPr>
          <a:xfrm>
            <a:off x="609600" y="1828800"/>
            <a:ext cx="7696200" cy="4093428"/>
          </a:xfrm>
          <a:prstGeom prst="rect">
            <a:avLst/>
          </a:prstGeom>
        </p:spPr>
        <p:txBody>
          <a:bodyPr wrap="square">
            <a:spAutoFit/>
          </a:bodyPr>
          <a:lstStyle/>
          <a:p>
            <a:r>
              <a:rPr lang="en-US" sz="2800" dirty="0" smtClean="0"/>
              <a:t>• Restricted Entry Area.</a:t>
            </a:r>
          </a:p>
          <a:p>
            <a:endParaRPr lang="en-US" sz="1200" dirty="0" smtClean="0"/>
          </a:p>
          <a:p>
            <a:r>
              <a:rPr lang="en-US" sz="2800" dirty="0" smtClean="0"/>
              <a:t>• </a:t>
            </a:r>
            <a:r>
              <a:rPr lang="en-US" sz="2800" dirty="0" err="1" smtClean="0"/>
              <a:t>Cleanzones</a:t>
            </a:r>
            <a:r>
              <a:rPr lang="en-US" sz="2800" dirty="0" smtClean="0"/>
              <a:t> within a </a:t>
            </a:r>
            <a:r>
              <a:rPr lang="en-US" sz="2800" dirty="0" err="1" smtClean="0"/>
              <a:t>Cleanroom</a:t>
            </a:r>
            <a:r>
              <a:rPr lang="en-US" sz="2800" dirty="0" smtClean="0"/>
              <a:t> are operated at different pressures to control airflow and particle control.</a:t>
            </a:r>
          </a:p>
          <a:p>
            <a:endParaRPr lang="en-US" sz="1200" dirty="0" smtClean="0"/>
          </a:p>
          <a:p>
            <a:r>
              <a:rPr lang="en-US" sz="2800" dirty="0" smtClean="0"/>
              <a:t>• It is for this reason that all doors must be kept closed.</a:t>
            </a:r>
          </a:p>
          <a:p>
            <a:endParaRPr lang="en-US" sz="1200" dirty="0" smtClean="0"/>
          </a:p>
          <a:p>
            <a:r>
              <a:rPr lang="en-US" sz="2800" dirty="0" smtClean="0"/>
              <a:t>• Emergency Exits are just as important, </a:t>
            </a:r>
            <a:r>
              <a:rPr lang="en-US" sz="2800" dirty="0" smtClean="0">
                <a:solidFill>
                  <a:srgbClr val="FF0000"/>
                </a:solidFill>
              </a:rPr>
              <a:t>but they are there for </a:t>
            </a:r>
            <a:r>
              <a:rPr lang="en-US" sz="2800" i="1" dirty="0" smtClean="0">
                <a:solidFill>
                  <a:srgbClr val="FF0000"/>
                </a:solidFill>
              </a:rPr>
              <a:t>Life Safety Only</a:t>
            </a:r>
            <a:endParaRPr lang="en-US" sz="2800" dirty="0" smtClean="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10"/>
          <p:cNvSpPr txBox="1">
            <a:spLocks noChangeArrowheads="1"/>
          </p:cNvSpPr>
          <p:nvPr/>
        </p:nvSpPr>
        <p:spPr bwMode="auto">
          <a:xfrm>
            <a:off x="609600" y="171069"/>
            <a:ext cx="8305800" cy="590931"/>
          </a:xfrm>
          <a:prstGeom prst="rect">
            <a:avLst/>
          </a:prstGeom>
          <a:solidFill>
            <a:srgbClr val="FFFF00"/>
          </a:solidFill>
          <a:ln w="9525">
            <a:noFill/>
            <a:miter lim="800000"/>
            <a:headEnd/>
            <a:tailEnd/>
          </a:ln>
        </p:spPr>
        <p:txBody>
          <a:bodyPr wrap="square">
            <a:spAutoFit/>
          </a:bodyPr>
          <a:lstStyle/>
          <a:p>
            <a:pPr eaLnBrk="0" hangingPunct="0">
              <a:lnSpc>
                <a:spcPct val="90000"/>
              </a:lnSpc>
            </a:pPr>
            <a:r>
              <a:rPr lang="en-US" sz="3600" b="1" dirty="0" smtClean="0">
                <a:solidFill>
                  <a:srgbClr val="0000FF"/>
                </a:solidFill>
                <a:latin typeface="Algerian" pitchFamily="82" charset="0"/>
              </a:rPr>
              <a:t>Clean room: Emergency plan</a:t>
            </a:r>
            <a:endParaRPr lang="en-US" sz="3600" b="1" dirty="0">
              <a:solidFill>
                <a:srgbClr val="0000FF"/>
              </a:solidFill>
              <a:latin typeface="Algerian" pitchFamily="82" charset="0"/>
            </a:endParaRPr>
          </a:p>
        </p:txBody>
      </p:sp>
      <p:grpSp>
        <p:nvGrpSpPr>
          <p:cNvPr id="2" name="Group 2"/>
          <p:cNvGrpSpPr>
            <a:grpSpLocks/>
          </p:cNvGrpSpPr>
          <p:nvPr/>
        </p:nvGrpSpPr>
        <p:grpSpPr bwMode="auto">
          <a:xfrm>
            <a:off x="228600" y="923925"/>
            <a:ext cx="8686800" cy="66675"/>
            <a:chOff x="133" y="452"/>
            <a:chExt cx="5472" cy="42"/>
          </a:xfrm>
        </p:grpSpPr>
        <p:sp>
          <p:nvSpPr>
            <p:cNvPr id="18" name="Line 3"/>
            <p:cNvSpPr>
              <a:spLocks noChangeShapeType="1"/>
            </p:cNvSpPr>
            <p:nvPr/>
          </p:nvSpPr>
          <p:spPr bwMode="auto">
            <a:xfrm>
              <a:off x="133" y="452"/>
              <a:ext cx="5472" cy="0"/>
            </a:xfrm>
            <a:prstGeom prst="line">
              <a:avLst/>
            </a:prstGeom>
            <a:noFill/>
            <a:ln w="57150">
              <a:solidFill>
                <a:srgbClr val="FF0000"/>
              </a:solidFill>
              <a:round/>
              <a:headEnd/>
              <a:tailEnd/>
            </a:ln>
            <a:effectLst/>
          </p:spPr>
          <p:txBody>
            <a:bodyPr anchor="ctr"/>
            <a:lstStyle/>
            <a:p>
              <a:endParaRPr lang="en-US"/>
            </a:p>
          </p:txBody>
        </p:sp>
        <p:sp>
          <p:nvSpPr>
            <p:cNvPr id="19" name="Line 4"/>
            <p:cNvSpPr>
              <a:spLocks noChangeShapeType="1"/>
            </p:cNvSpPr>
            <p:nvPr/>
          </p:nvSpPr>
          <p:spPr bwMode="auto">
            <a:xfrm>
              <a:off x="133" y="494"/>
              <a:ext cx="5472" cy="0"/>
            </a:xfrm>
            <a:prstGeom prst="line">
              <a:avLst/>
            </a:prstGeom>
            <a:noFill/>
            <a:ln w="28575">
              <a:solidFill>
                <a:srgbClr val="0000FF"/>
              </a:solidFill>
              <a:round/>
              <a:headEnd/>
              <a:tailEnd/>
            </a:ln>
            <a:effectLst/>
          </p:spPr>
          <p:txBody>
            <a:bodyPr anchor="ctr"/>
            <a:lstStyle/>
            <a:p>
              <a:endParaRPr lang="en-US"/>
            </a:p>
          </p:txBody>
        </p:sp>
      </p:grpSp>
      <p:pic>
        <p:nvPicPr>
          <p:cNvPr id="8" name="Picture 7" descr="UNLClearoomMap.jpg"/>
          <p:cNvPicPr>
            <a:picLocks noChangeAspect="1"/>
          </p:cNvPicPr>
          <p:nvPr/>
        </p:nvPicPr>
        <p:blipFill>
          <a:blip r:embed="rId3" cstate="print"/>
          <a:stretch>
            <a:fillRect/>
          </a:stretch>
        </p:blipFill>
        <p:spPr>
          <a:xfrm>
            <a:off x="152400" y="1905000"/>
            <a:ext cx="8785035" cy="3048000"/>
          </a:xfrm>
          <a:prstGeom prst="rect">
            <a:avLst/>
          </a:prstGeom>
        </p:spPr>
      </p:pic>
      <p:cxnSp>
        <p:nvCxnSpPr>
          <p:cNvPr id="9" name="Straight Arrow Connector 8"/>
          <p:cNvCxnSpPr/>
          <p:nvPr/>
        </p:nvCxnSpPr>
        <p:spPr>
          <a:xfrm flipV="1">
            <a:off x="4876800" y="2362200"/>
            <a:ext cx="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400800" y="2362200"/>
            <a:ext cx="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276600" y="2362200"/>
            <a:ext cx="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505200" y="3657600"/>
            <a:ext cx="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53000" y="3657600"/>
            <a:ext cx="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400800" y="3657600"/>
            <a:ext cx="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410200" y="2209800"/>
            <a:ext cx="685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657600" y="2209800"/>
            <a:ext cx="685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209800" y="2209800"/>
            <a:ext cx="685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09600" y="2209800"/>
            <a:ext cx="685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410200" y="4343400"/>
            <a:ext cx="685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810000" y="4343400"/>
            <a:ext cx="685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2209800" y="4343400"/>
            <a:ext cx="685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533400" y="4343400"/>
            <a:ext cx="685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990600" y="3657600"/>
            <a:ext cx="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1219200" y="3810000"/>
            <a:ext cx="685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1828800" y="2362200"/>
            <a:ext cx="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8458200" y="4038600"/>
            <a:ext cx="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162800" y="3429000"/>
            <a:ext cx="685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7391400" y="3810000"/>
            <a:ext cx="45720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NLClearoomMap.jpg"/>
          <p:cNvPicPr>
            <a:picLocks noChangeAspect="1"/>
          </p:cNvPicPr>
          <p:nvPr/>
        </p:nvPicPr>
        <p:blipFill>
          <a:blip r:embed="rId3" cstate="print"/>
          <a:stretch>
            <a:fillRect/>
          </a:stretch>
        </p:blipFill>
        <p:spPr>
          <a:xfrm>
            <a:off x="152400" y="2286000"/>
            <a:ext cx="8785035" cy="3048000"/>
          </a:xfrm>
          <a:prstGeom prst="rect">
            <a:avLst/>
          </a:prstGeom>
        </p:spPr>
      </p:pic>
      <p:sp>
        <p:nvSpPr>
          <p:cNvPr id="2053" name="Text Box 10"/>
          <p:cNvSpPr txBox="1">
            <a:spLocks noChangeArrowheads="1"/>
          </p:cNvSpPr>
          <p:nvPr/>
        </p:nvSpPr>
        <p:spPr bwMode="auto">
          <a:xfrm>
            <a:off x="609600" y="171069"/>
            <a:ext cx="8305800" cy="590931"/>
          </a:xfrm>
          <a:prstGeom prst="rect">
            <a:avLst/>
          </a:prstGeom>
          <a:solidFill>
            <a:srgbClr val="FFFF00"/>
          </a:solidFill>
          <a:ln w="9525">
            <a:noFill/>
            <a:miter lim="800000"/>
            <a:headEnd/>
            <a:tailEnd/>
          </a:ln>
        </p:spPr>
        <p:txBody>
          <a:bodyPr wrap="square">
            <a:spAutoFit/>
          </a:bodyPr>
          <a:lstStyle/>
          <a:p>
            <a:pPr eaLnBrk="0" hangingPunct="0">
              <a:lnSpc>
                <a:spcPct val="90000"/>
              </a:lnSpc>
            </a:pPr>
            <a:r>
              <a:rPr lang="en-US" sz="3600" b="1" dirty="0" smtClean="0">
                <a:solidFill>
                  <a:srgbClr val="0000FF"/>
                </a:solidFill>
                <a:latin typeface="Algerian" pitchFamily="82" charset="0"/>
              </a:rPr>
              <a:t>Clean room: floor plan</a:t>
            </a:r>
            <a:endParaRPr lang="en-US" sz="3600" b="1" dirty="0">
              <a:solidFill>
                <a:srgbClr val="0000FF"/>
              </a:solidFill>
              <a:latin typeface="Algerian" pitchFamily="82" charset="0"/>
            </a:endParaRPr>
          </a:p>
        </p:txBody>
      </p:sp>
      <p:grpSp>
        <p:nvGrpSpPr>
          <p:cNvPr id="2" name="Group 2"/>
          <p:cNvGrpSpPr>
            <a:grpSpLocks/>
          </p:cNvGrpSpPr>
          <p:nvPr/>
        </p:nvGrpSpPr>
        <p:grpSpPr bwMode="auto">
          <a:xfrm>
            <a:off x="228600" y="923925"/>
            <a:ext cx="8686800" cy="66675"/>
            <a:chOff x="133" y="452"/>
            <a:chExt cx="5472" cy="42"/>
          </a:xfrm>
        </p:grpSpPr>
        <p:sp>
          <p:nvSpPr>
            <p:cNvPr id="18" name="Line 3"/>
            <p:cNvSpPr>
              <a:spLocks noChangeShapeType="1"/>
            </p:cNvSpPr>
            <p:nvPr/>
          </p:nvSpPr>
          <p:spPr bwMode="auto">
            <a:xfrm>
              <a:off x="133" y="452"/>
              <a:ext cx="5472" cy="0"/>
            </a:xfrm>
            <a:prstGeom prst="line">
              <a:avLst/>
            </a:prstGeom>
            <a:noFill/>
            <a:ln w="57150">
              <a:solidFill>
                <a:srgbClr val="FF0000"/>
              </a:solidFill>
              <a:round/>
              <a:headEnd/>
              <a:tailEnd/>
            </a:ln>
            <a:effectLst/>
          </p:spPr>
          <p:txBody>
            <a:bodyPr anchor="ctr"/>
            <a:lstStyle/>
            <a:p>
              <a:endParaRPr lang="en-US"/>
            </a:p>
          </p:txBody>
        </p:sp>
        <p:sp>
          <p:nvSpPr>
            <p:cNvPr id="19" name="Line 4"/>
            <p:cNvSpPr>
              <a:spLocks noChangeShapeType="1"/>
            </p:cNvSpPr>
            <p:nvPr/>
          </p:nvSpPr>
          <p:spPr bwMode="auto">
            <a:xfrm>
              <a:off x="133" y="494"/>
              <a:ext cx="5472" cy="0"/>
            </a:xfrm>
            <a:prstGeom prst="line">
              <a:avLst/>
            </a:prstGeom>
            <a:noFill/>
            <a:ln w="28575">
              <a:solidFill>
                <a:srgbClr val="0000FF"/>
              </a:solidFill>
              <a:round/>
              <a:headEnd/>
              <a:tailEnd/>
            </a:ln>
            <a:effectLst/>
          </p:spPr>
          <p:txBody>
            <a:bodyPr anchor="ctr"/>
            <a:lstStyle/>
            <a:p>
              <a:endParaRPr lang="en-US"/>
            </a:p>
          </p:txBody>
        </p:sp>
      </p:grpSp>
      <p:pic>
        <p:nvPicPr>
          <p:cNvPr id="7170" name="Picture 2" descr="http://www.unl.edu/ncmn/nanofab/sites/unl.edu.ncmn.nanofab/files/images/FIB-1.jpg"/>
          <p:cNvPicPr>
            <a:picLocks noChangeAspect="1" noChangeArrowheads="1"/>
          </p:cNvPicPr>
          <p:nvPr/>
        </p:nvPicPr>
        <p:blipFill>
          <a:blip r:embed="rId4" cstate="print"/>
          <a:srcRect/>
          <a:stretch>
            <a:fillRect/>
          </a:stretch>
        </p:blipFill>
        <p:spPr bwMode="auto">
          <a:xfrm>
            <a:off x="2743200" y="5105400"/>
            <a:ext cx="1600200" cy="1200150"/>
          </a:xfrm>
          <a:prstGeom prst="rect">
            <a:avLst/>
          </a:prstGeom>
          <a:noFill/>
        </p:spPr>
      </p:pic>
      <p:pic>
        <p:nvPicPr>
          <p:cNvPr id="7172" name="Picture 4" descr="http://www.unl.edu/ncmn/nanofab/sites/unl.edu.ncmn.nanofab/files/images/EBL-1.jpg"/>
          <p:cNvPicPr>
            <a:picLocks noChangeAspect="1" noChangeArrowheads="1"/>
          </p:cNvPicPr>
          <p:nvPr/>
        </p:nvPicPr>
        <p:blipFill>
          <a:blip r:embed="rId5" cstate="print"/>
          <a:srcRect/>
          <a:stretch>
            <a:fillRect/>
          </a:stretch>
        </p:blipFill>
        <p:spPr bwMode="auto">
          <a:xfrm>
            <a:off x="1727200" y="1066800"/>
            <a:ext cx="1625600" cy="1219200"/>
          </a:xfrm>
          <a:prstGeom prst="rect">
            <a:avLst/>
          </a:prstGeom>
          <a:noFill/>
        </p:spPr>
      </p:pic>
      <p:pic>
        <p:nvPicPr>
          <p:cNvPr id="7174" name="Picture 6" descr="http://www.unl.edu/ncmn/nanofab/sites/unl.edu.ncmn.nanofab/files/images/MJB4-1.jpg"/>
          <p:cNvPicPr>
            <a:picLocks noChangeAspect="1" noChangeArrowheads="1"/>
          </p:cNvPicPr>
          <p:nvPr/>
        </p:nvPicPr>
        <p:blipFill>
          <a:blip r:embed="rId6" cstate="print"/>
          <a:srcRect/>
          <a:stretch>
            <a:fillRect/>
          </a:stretch>
        </p:blipFill>
        <p:spPr bwMode="auto">
          <a:xfrm>
            <a:off x="58928" y="1066800"/>
            <a:ext cx="1617472" cy="1219200"/>
          </a:xfrm>
          <a:prstGeom prst="rect">
            <a:avLst/>
          </a:prstGeom>
          <a:noFill/>
        </p:spPr>
      </p:pic>
      <p:pic>
        <p:nvPicPr>
          <p:cNvPr id="7175" name="Picture 7"/>
          <p:cNvPicPr>
            <a:picLocks noChangeAspect="1" noChangeArrowheads="1"/>
          </p:cNvPicPr>
          <p:nvPr/>
        </p:nvPicPr>
        <p:blipFill>
          <a:blip r:embed="rId7" cstate="print"/>
          <a:srcRect/>
          <a:stretch>
            <a:fillRect/>
          </a:stretch>
        </p:blipFill>
        <p:spPr bwMode="auto">
          <a:xfrm>
            <a:off x="157667" y="5105400"/>
            <a:ext cx="1213933" cy="1219200"/>
          </a:xfrm>
          <a:prstGeom prst="rect">
            <a:avLst/>
          </a:prstGeom>
          <a:noFill/>
          <a:ln w="9525">
            <a:noFill/>
            <a:miter lim="800000"/>
            <a:headEnd/>
            <a:tailEnd/>
          </a:ln>
        </p:spPr>
      </p:pic>
      <p:pic>
        <p:nvPicPr>
          <p:cNvPr id="7177" name="Picture 9" descr="http://www.unl.edu/ncmn/nanofab/sites/unl.edu.ncmn.nanofab/files/images/RIE-1.jpg"/>
          <p:cNvPicPr>
            <a:picLocks noChangeAspect="1" noChangeArrowheads="1"/>
          </p:cNvPicPr>
          <p:nvPr/>
        </p:nvPicPr>
        <p:blipFill>
          <a:blip r:embed="rId8" cstate="print"/>
          <a:srcRect/>
          <a:stretch>
            <a:fillRect/>
          </a:stretch>
        </p:blipFill>
        <p:spPr bwMode="auto">
          <a:xfrm>
            <a:off x="7086600" y="1066800"/>
            <a:ext cx="914400" cy="1219200"/>
          </a:xfrm>
          <a:prstGeom prst="rect">
            <a:avLst/>
          </a:prstGeom>
          <a:noFill/>
        </p:spPr>
      </p:pic>
      <p:pic>
        <p:nvPicPr>
          <p:cNvPr id="7179" name="Picture 11" descr="http://www.filmetrics.com/images/products/slides/f40_main_image.jpg"/>
          <p:cNvPicPr>
            <a:picLocks noChangeAspect="1" noChangeArrowheads="1"/>
          </p:cNvPicPr>
          <p:nvPr/>
        </p:nvPicPr>
        <p:blipFill>
          <a:blip r:embed="rId9" cstate="print"/>
          <a:srcRect/>
          <a:stretch>
            <a:fillRect/>
          </a:stretch>
        </p:blipFill>
        <p:spPr bwMode="auto">
          <a:xfrm>
            <a:off x="5410200" y="5105400"/>
            <a:ext cx="1219200" cy="1219200"/>
          </a:xfrm>
          <a:prstGeom prst="rect">
            <a:avLst/>
          </a:prstGeom>
          <a:noFill/>
        </p:spPr>
      </p:pic>
      <p:pic>
        <p:nvPicPr>
          <p:cNvPr id="7181" name="Picture 13" descr="http://www.bruker-axs.com/fileadmin/user_upload/images/products/DektakXT_stylus_surface_profiling_system_800x533.jpg"/>
          <p:cNvPicPr>
            <a:picLocks noChangeAspect="1" noChangeArrowheads="1"/>
          </p:cNvPicPr>
          <p:nvPr/>
        </p:nvPicPr>
        <p:blipFill>
          <a:blip r:embed="rId10" cstate="print"/>
          <a:srcRect/>
          <a:stretch>
            <a:fillRect/>
          </a:stretch>
        </p:blipFill>
        <p:spPr bwMode="auto">
          <a:xfrm>
            <a:off x="3429001" y="1066800"/>
            <a:ext cx="1829944" cy="1219200"/>
          </a:xfrm>
          <a:prstGeom prst="rect">
            <a:avLst/>
          </a:prstGeom>
          <a:noFill/>
        </p:spPr>
      </p:pic>
      <p:pic>
        <p:nvPicPr>
          <p:cNvPr id="7182" name="Picture 14"/>
          <p:cNvPicPr>
            <a:picLocks noChangeAspect="1" noChangeArrowheads="1"/>
          </p:cNvPicPr>
          <p:nvPr/>
        </p:nvPicPr>
        <p:blipFill>
          <a:blip r:embed="rId11" cstate="print"/>
          <a:srcRect/>
          <a:stretch>
            <a:fillRect/>
          </a:stretch>
        </p:blipFill>
        <p:spPr bwMode="auto">
          <a:xfrm>
            <a:off x="5334000" y="1066800"/>
            <a:ext cx="1671484" cy="1219200"/>
          </a:xfrm>
          <a:prstGeom prst="rect">
            <a:avLst/>
          </a:prstGeom>
          <a:noFill/>
          <a:ln w="9525">
            <a:noFill/>
            <a:miter lim="800000"/>
            <a:headEnd/>
            <a:tailEnd/>
          </a:ln>
        </p:spPr>
      </p:pic>
      <p:pic>
        <p:nvPicPr>
          <p:cNvPr id="7185" name="Picture 17"/>
          <p:cNvPicPr>
            <a:picLocks noChangeAspect="1" noChangeArrowheads="1"/>
          </p:cNvPicPr>
          <p:nvPr/>
        </p:nvPicPr>
        <p:blipFill>
          <a:blip r:embed="rId12" cstate="print"/>
          <a:srcRect/>
          <a:stretch>
            <a:fillRect/>
          </a:stretch>
        </p:blipFill>
        <p:spPr bwMode="auto">
          <a:xfrm>
            <a:off x="4419600" y="5105400"/>
            <a:ext cx="914400" cy="1223082"/>
          </a:xfrm>
          <a:prstGeom prst="rect">
            <a:avLst/>
          </a:prstGeom>
          <a:noFill/>
          <a:ln w="9525">
            <a:noFill/>
            <a:miter lim="800000"/>
            <a:headEnd/>
            <a:tailEnd/>
          </a:ln>
        </p:spPr>
      </p:pic>
      <p:cxnSp>
        <p:nvCxnSpPr>
          <p:cNvPr id="39" name="Straight Arrow Connector 38"/>
          <p:cNvCxnSpPr/>
          <p:nvPr/>
        </p:nvCxnSpPr>
        <p:spPr>
          <a:xfrm flipH="1">
            <a:off x="990600" y="3810000"/>
            <a:ext cx="76200" cy="1295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1143000" y="2286000"/>
            <a:ext cx="0" cy="914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447800" y="3810000"/>
            <a:ext cx="609600" cy="1295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2133600" y="2286000"/>
            <a:ext cx="304800" cy="990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4572000" y="2286000"/>
            <a:ext cx="0" cy="914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5257800" y="2286000"/>
            <a:ext cx="533400" cy="914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981200" y="4038600"/>
            <a:ext cx="1676400" cy="1066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971800" y="3810000"/>
            <a:ext cx="1600200" cy="1295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6019800" y="2286000"/>
            <a:ext cx="1371600" cy="1066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186" name="Picture 18"/>
          <p:cNvPicPr>
            <a:picLocks noChangeAspect="1" noChangeArrowheads="1"/>
          </p:cNvPicPr>
          <p:nvPr/>
        </p:nvPicPr>
        <p:blipFill>
          <a:blip r:embed="rId13" cstate="print"/>
          <a:srcRect/>
          <a:stretch>
            <a:fillRect/>
          </a:stretch>
        </p:blipFill>
        <p:spPr bwMode="auto">
          <a:xfrm>
            <a:off x="1447800" y="5105400"/>
            <a:ext cx="1190006" cy="1238249"/>
          </a:xfrm>
          <a:prstGeom prst="rect">
            <a:avLst/>
          </a:prstGeom>
          <a:noFill/>
          <a:ln w="9525">
            <a:noFill/>
            <a:miter lim="800000"/>
            <a:headEnd/>
            <a:tailEnd/>
          </a:ln>
        </p:spPr>
      </p:pic>
      <p:cxnSp>
        <p:nvCxnSpPr>
          <p:cNvPr id="64" name="Straight Arrow Connector 63"/>
          <p:cNvCxnSpPr/>
          <p:nvPr/>
        </p:nvCxnSpPr>
        <p:spPr>
          <a:xfrm>
            <a:off x="4572000" y="4038600"/>
            <a:ext cx="1219200" cy="1066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10"/>
          <p:cNvSpPr txBox="1">
            <a:spLocks noChangeArrowheads="1"/>
          </p:cNvSpPr>
          <p:nvPr/>
        </p:nvSpPr>
        <p:spPr bwMode="auto">
          <a:xfrm>
            <a:off x="609600" y="171069"/>
            <a:ext cx="8305800" cy="590931"/>
          </a:xfrm>
          <a:prstGeom prst="rect">
            <a:avLst/>
          </a:prstGeom>
          <a:solidFill>
            <a:srgbClr val="FFFF00"/>
          </a:solidFill>
          <a:ln w="9525">
            <a:noFill/>
            <a:miter lim="800000"/>
            <a:headEnd/>
            <a:tailEnd/>
          </a:ln>
        </p:spPr>
        <p:txBody>
          <a:bodyPr wrap="square">
            <a:spAutoFit/>
          </a:bodyPr>
          <a:lstStyle/>
          <a:p>
            <a:pPr eaLnBrk="0" hangingPunct="0">
              <a:lnSpc>
                <a:spcPct val="90000"/>
              </a:lnSpc>
            </a:pPr>
            <a:r>
              <a:rPr lang="en-US" sz="3600" b="1" dirty="0" smtClean="0">
                <a:solidFill>
                  <a:srgbClr val="0000FF"/>
                </a:solidFill>
                <a:latin typeface="Algerian" pitchFamily="82" charset="0"/>
              </a:rPr>
              <a:t>Introduction: CLEAN ROOM</a:t>
            </a:r>
            <a:endParaRPr lang="en-US" sz="3600" b="1" dirty="0">
              <a:solidFill>
                <a:srgbClr val="0000FF"/>
              </a:solidFill>
              <a:latin typeface="Algerian" pitchFamily="82" charset="0"/>
            </a:endParaRPr>
          </a:p>
        </p:txBody>
      </p:sp>
      <p:grpSp>
        <p:nvGrpSpPr>
          <p:cNvPr id="3" name="Group 2"/>
          <p:cNvGrpSpPr>
            <a:grpSpLocks/>
          </p:cNvGrpSpPr>
          <p:nvPr/>
        </p:nvGrpSpPr>
        <p:grpSpPr bwMode="auto">
          <a:xfrm>
            <a:off x="228600" y="923925"/>
            <a:ext cx="8686800" cy="66675"/>
            <a:chOff x="133" y="452"/>
            <a:chExt cx="5472" cy="42"/>
          </a:xfrm>
        </p:grpSpPr>
        <p:sp>
          <p:nvSpPr>
            <p:cNvPr id="18" name="Line 3"/>
            <p:cNvSpPr>
              <a:spLocks noChangeShapeType="1"/>
            </p:cNvSpPr>
            <p:nvPr/>
          </p:nvSpPr>
          <p:spPr bwMode="auto">
            <a:xfrm>
              <a:off x="133" y="452"/>
              <a:ext cx="5472" cy="0"/>
            </a:xfrm>
            <a:prstGeom prst="line">
              <a:avLst/>
            </a:prstGeom>
            <a:noFill/>
            <a:ln w="57150">
              <a:solidFill>
                <a:srgbClr val="FF0000"/>
              </a:solidFill>
              <a:round/>
              <a:headEnd/>
              <a:tailEnd/>
            </a:ln>
            <a:effectLst/>
          </p:spPr>
          <p:txBody>
            <a:bodyPr anchor="ctr"/>
            <a:lstStyle/>
            <a:p>
              <a:endParaRPr lang="en-US"/>
            </a:p>
          </p:txBody>
        </p:sp>
        <p:sp>
          <p:nvSpPr>
            <p:cNvPr id="19" name="Line 4"/>
            <p:cNvSpPr>
              <a:spLocks noChangeShapeType="1"/>
            </p:cNvSpPr>
            <p:nvPr/>
          </p:nvSpPr>
          <p:spPr bwMode="auto">
            <a:xfrm>
              <a:off x="133" y="494"/>
              <a:ext cx="5472" cy="0"/>
            </a:xfrm>
            <a:prstGeom prst="line">
              <a:avLst/>
            </a:prstGeom>
            <a:noFill/>
            <a:ln w="28575">
              <a:solidFill>
                <a:srgbClr val="0000FF"/>
              </a:solidFill>
              <a:round/>
              <a:headEnd/>
              <a:tailEnd/>
            </a:ln>
            <a:effectLst/>
          </p:spPr>
          <p:txBody>
            <a:bodyPr anchor="ctr"/>
            <a:lstStyle/>
            <a:p>
              <a:endParaRPr lang="en-US"/>
            </a:p>
          </p:txBody>
        </p:sp>
      </p:grpSp>
      <p:sp>
        <p:nvSpPr>
          <p:cNvPr id="11" name="Rectangle 10"/>
          <p:cNvSpPr/>
          <p:nvPr/>
        </p:nvSpPr>
        <p:spPr>
          <a:xfrm>
            <a:off x="685800" y="2057400"/>
            <a:ext cx="7848600" cy="3539430"/>
          </a:xfrm>
          <a:prstGeom prst="rect">
            <a:avLst/>
          </a:prstGeom>
        </p:spPr>
        <p:txBody>
          <a:bodyPr wrap="square">
            <a:spAutoFit/>
          </a:bodyPr>
          <a:lstStyle/>
          <a:p>
            <a:r>
              <a:rPr lang="en-US" sz="3200" dirty="0" smtClean="0"/>
              <a:t>A </a:t>
            </a:r>
            <a:r>
              <a:rPr lang="en-US" sz="3200" dirty="0" err="1" smtClean="0"/>
              <a:t>Cleanroom</a:t>
            </a:r>
            <a:r>
              <a:rPr lang="en-US" sz="3200" dirty="0" smtClean="0"/>
              <a:t> is a specially designed &amp; constructed room in which the air supply, air distribution, filtration of air supply, materials of construction, and operating procedures, are regulated to control airborne particle concentrations to meet appropriate cleanliness levels.</a:t>
            </a:r>
            <a:endParaRPr lang="en-US" sz="3200" dirty="0"/>
          </a:p>
        </p:txBody>
      </p:sp>
      <p:sp>
        <p:nvSpPr>
          <p:cNvPr id="12" name="Rectangle 11"/>
          <p:cNvSpPr/>
          <p:nvPr/>
        </p:nvSpPr>
        <p:spPr>
          <a:xfrm>
            <a:off x="2057400" y="1219200"/>
            <a:ext cx="5575501" cy="707886"/>
          </a:xfrm>
          <a:prstGeom prst="rect">
            <a:avLst/>
          </a:prstGeom>
        </p:spPr>
        <p:txBody>
          <a:bodyPr wrap="none">
            <a:spAutoFit/>
          </a:bodyPr>
          <a:lstStyle/>
          <a:p>
            <a:r>
              <a:rPr lang="en-US" sz="4000" b="1" dirty="0" smtClean="0"/>
              <a:t>WHAT IS A CLEANROOM?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10"/>
          <p:cNvSpPr txBox="1">
            <a:spLocks noChangeArrowheads="1"/>
          </p:cNvSpPr>
          <p:nvPr/>
        </p:nvSpPr>
        <p:spPr bwMode="auto">
          <a:xfrm>
            <a:off x="609600" y="171069"/>
            <a:ext cx="8534400" cy="535531"/>
          </a:xfrm>
          <a:prstGeom prst="rect">
            <a:avLst/>
          </a:prstGeom>
          <a:solidFill>
            <a:srgbClr val="FFFF00"/>
          </a:solidFill>
          <a:ln w="9525">
            <a:noFill/>
            <a:miter lim="800000"/>
            <a:headEnd/>
            <a:tailEnd/>
          </a:ln>
        </p:spPr>
        <p:txBody>
          <a:bodyPr wrap="square">
            <a:spAutoFit/>
          </a:bodyPr>
          <a:lstStyle/>
          <a:p>
            <a:pPr eaLnBrk="0" hangingPunct="0">
              <a:lnSpc>
                <a:spcPct val="90000"/>
              </a:lnSpc>
            </a:pPr>
            <a:r>
              <a:rPr lang="en-US" sz="3200" b="1" dirty="0" smtClean="0">
                <a:solidFill>
                  <a:srgbClr val="0000FF"/>
                </a:solidFill>
                <a:latin typeface="Algerian" pitchFamily="82" charset="0"/>
              </a:rPr>
              <a:t>Safety Training and more information</a:t>
            </a:r>
            <a:endParaRPr lang="en-US" sz="3200" b="1" dirty="0">
              <a:solidFill>
                <a:srgbClr val="0000FF"/>
              </a:solidFill>
              <a:latin typeface="Algerian" pitchFamily="82" charset="0"/>
            </a:endParaRPr>
          </a:p>
        </p:txBody>
      </p:sp>
      <p:grpSp>
        <p:nvGrpSpPr>
          <p:cNvPr id="2" name="Group 2"/>
          <p:cNvGrpSpPr>
            <a:grpSpLocks/>
          </p:cNvGrpSpPr>
          <p:nvPr/>
        </p:nvGrpSpPr>
        <p:grpSpPr bwMode="auto">
          <a:xfrm>
            <a:off x="228600" y="923925"/>
            <a:ext cx="8686800" cy="66675"/>
            <a:chOff x="133" y="452"/>
            <a:chExt cx="5472" cy="42"/>
          </a:xfrm>
        </p:grpSpPr>
        <p:sp>
          <p:nvSpPr>
            <p:cNvPr id="18" name="Line 3"/>
            <p:cNvSpPr>
              <a:spLocks noChangeShapeType="1"/>
            </p:cNvSpPr>
            <p:nvPr/>
          </p:nvSpPr>
          <p:spPr bwMode="auto">
            <a:xfrm>
              <a:off x="133" y="452"/>
              <a:ext cx="5472" cy="0"/>
            </a:xfrm>
            <a:prstGeom prst="line">
              <a:avLst/>
            </a:prstGeom>
            <a:noFill/>
            <a:ln w="57150">
              <a:solidFill>
                <a:srgbClr val="FF0000"/>
              </a:solidFill>
              <a:round/>
              <a:headEnd/>
              <a:tailEnd/>
            </a:ln>
            <a:effectLst/>
          </p:spPr>
          <p:txBody>
            <a:bodyPr anchor="ctr"/>
            <a:lstStyle/>
            <a:p>
              <a:endParaRPr lang="en-US"/>
            </a:p>
          </p:txBody>
        </p:sp>
        <p:sp>
          <p:nvSpPr>
            <p:cNvPr id="19" name="Line 4"/>
            <p:cNvSpPr>
              <a:spLocks noChangeShapeType="1"/>
            </p:cNvSpPr>
            <p:nvPr/>
          </p:nvSpPr>
          <p:spPr bwMode="auto">
            <a:xfrm>
              <a:off x="133" y="494"/>
              <a:ext cx="5472" cy="0"/>
            </a:xfrm>
            <a:prstGeom prst="line">
              <a:avLst/>
            </a:prstGeom>
            <a:noFill/>
            <a:ln w="28575">
              <a:solidFill>
                <a:srgbClr val="0000FF"/>
              </a:solidFill>
              <a:round/>
              <a:headEnd/>
              <a:tailEnd/>
            </a:ln>
            <a:effectLst/>
          </p:spPr>
          <p:txBody>
            <a:bodyPr anchor="ctr"/>
            <a:lstStyle/>
            <a:p>
              <a:endParaRPr lang="en-US"/>
            </a:p>
          </p:txBody>
        </p:sp>
      </p:grpSp>
      <p:sp>
        <p:nvSpPr>
          <p:cNvPr id="27" name="TextBox 26"/>
          <p:cNvSpPr txBox="1"/>
          <p:nvPr/>
        </p:nvSpPr>
        <p:spPr>
          <a:xfrm>
            <a:off x="228600" y="1371600"/>
            <a:ext cx="8686800" cy="4708981"/>
          </a:xfrm>
          <a:prstGeom prst="rect">
            <a:avLst/>
          </a:prstGeom>
          <a:noFill/>
        </p:spPr>
        <p:txBody>
          <a:bodyPr wrap="square" rtlCol="0">
            <a:spAutoFit/>
          </a:bodyPr>
          <a:lstStyle/>
          <a:p>
            <a:pPr>
              <a:buFont typeface="Wingdings" pitchFamily="2" charset="2"/>
              <a:buChar char="q"/>
            </a:pPr>
            <a:r>
              <a:rPr lang="en-US" sz="2000" b="1" dirty="0" smtClean="0"/>
              <a:t> Required safety training</a:t>
            </a:r>
          </a:p>
          <a:p>
            <a:pPr lvl="1"/>
            <a:r>
              <a:rPr lang="en-US" sz="2000" dirty="0" smtClean="0">
                <a:hlinkClick r:id="rId3" action="ppaction://hlinkfile"/>
              </a:rPr>
              <a:t>General Safety and Compliance Information for Everyone</a:t>
            </a:r>
            <a:endParaRPr lang="en-US" sz="2000" dirty="0" smtClean="0"/>
          </a:p>
          <a:p>
            <a:pPr lvl="1"/>
            <a:r>
              <a:rPr lang="en-US" sz="2000" dirty="0" smtClean="0">
                <a:hlinkClick r:id="rId4" action="ppaction://hlinkfile"/>
              </a:rPr>
              <a:t>Chemical Safety</a:t>
            </a:r>
            <a:endParaRPr lang="en-US" sz="2000" dirty="0" smtClean="0"/>
          </a:p>
          <a:p>
            <a:pPr lvl="1"/>
            <a:r>
              <a:rPr lang="en-US" sz="2000" dirty="0" smtClean="0">
                <a:hlinkClick r:id="rId5" action="ppaction://hlinkfile"/>
              </a:rPr>
              <a:t>General Laboratory Hazards</a:t>
            </a:r>
            <a:endParaRPr lang="en-US" sz="2000" dirty="0" smtClean="0"/>
          </a:p>
          <a:p>
            <a:r>
              <a:rPr lang="en-US" sz="2000" b="1" dirty="0" smtClean="0"/>
              <a:t>  </a:t>
            </a:r>
          </a:p>
          <a:p>
            <a:pPr>
              <a:buFont typeface="Wingdings" pitchFamily="2" charset="2"/>
              <a:buChar char="q"/>
            </a:pPr>
            <a:endParaRPr lang="en-US" sz="2000" b="1" dirty="0" smtClean="0"/>
          </a:p>
          <a:p>
            <a:pPr>
              <a:buFont typeface="Wingdings" pitchFamily="2" charset="2"/>
              <a:buChar char="q"/>
            </a:pPr>
            <a:r>
              <a:rPr lang="en-US" sz="2000" b="1" dirty="0" smtClean="0"/>
              <a:t> Contact information:     </a:t>
            </a:r>
            <a:r>
              <a:rPr lang="en-US" sz="2000" b="1" dirty="0" err="1" smtClean="0">
                <a:hlinkClick r:id="rId6"/>
              </a:rPr>
              <a:t>Jiong</a:t>
            </a:r>
            <a:r>
              <a:rPr lang="en-US" sz="2000" b="1" dirty="0" smtClean="0">
                <a:hlinkClick r:id="rId6"/>
              </a:rPr>
              <a:t> Hua</a:t>
            </a:r>
            <a:r>
              <a:rPr lang="en-US" sz="2000" b="1" dirty="0" smtClean="0"/>
              <a:t>, Facility Specialist</a:t>
            </a:r>
          </a:p>
          <a:p>
            <a:r>
              <a:rPr lang="en-US" sz="2000" b="1" dirty="0" smtClean="0"/>
              <a:t>                                                N101B </a:t>
            </a:r>
            <a:r>
              <a:rPr lang="en-US" sz="2000" b="1" dirty="0" err="1" smtClean="0"/>
              <a:t>Voelte</a:t>
            </a:r>
            <a:r>
              <a:rPr lang="en-US" sz="2000" b="1" dirty="0" smtClean="0"/>
              <a:t>-Keegan </a:t>
            </a:r>
            <a:r>
              <a:rPr lang="en-US" sz="2000" b="1" dirty="0" err="1" smtClean="0"/>
              <a:t>Nanoscience</a:t>
            </a:r>
            <a:r>
              <a:rPr lang="en-US" sz="2000" b="1" dirty="0" smtClean="0"/>
              <a:t> Research Center</a:t>
            </a:r>
            <a:r>
              <a:rPr lang="en-US" sz="2000" dirty="0" smtClean="0"/>
              <a:t/>
            </a:r>
            <a:br>
              <a:rPr lang="en-US" sz="2000" dirty="0" smtClean="0"/>
            </a:br>
            <a:r>
              <a:rPr lang="en-US" sz="2000" dirty="0" smtClean="0"/>
              <a:t>                                                (402) 472-3773 </a:t>
            </a:r>
          </a:p>
          <a:p>
            <a:pPr lvl="6"/>
            <a:r>
              <a:rPr lang="en-US" sz="2000" dirty="0" smtClean="0">
                <a:hlinkClick r:id="rId7"/>
              </a:rPr>
              <a:t>jhua2@unl.edu</a:t>
            </a:r>
            <a:r>
              <a:rPr lang="en-US" sz="2000" dirty="0" smtClean="0"/>
              <a:t>   </a:t>
            </a:r>
          </a:p>
          <a:p>
            <a:pPr marL="285750" indent="-285750">
              <a:buClr>
                <a:srgbClr val="9900CC"/>
              </a:buClr>
            </a:pPr>
            <a:endParaRPr lang="en-US" sz="2000" b="1" dirty="0" smtClean="0"/>
          </a:p>
          <a:p>
            <a:pPr marL="285750" indent="-285750"/>
            <a:endParaRPr lang="en-US" sz="2000" b="1" dirty="0" smtClean="0"/>
          </a:p>
          <a:p>
            <a:pPr marL="285750" indent="-285750">
              <a:buFont typeface="Wingdings" pitchFamily="2" charset="2"/>
              <a:buChar char="q"/>
            </a:pPr>
            <a:r>
              <a:rPr lang="en-US" sz="2000" b="1" dirty="0" smtClean="0"/>
              <a:t>Send your N-card number to </a:t>
            </a:r>
            <a:r>
              <a:rPr lang="en-US" sz="2000" b="1" dirty="0" err="1" smtClean="0"/>
              <a:t>Terese</a:t>
            </a:r>
            <a:r>
              <a:rPr lang="en-US" sz="2000" b="1" dirty="0" smtClean="0"/>
              <a:t>, </a:t>
            </a:r>
            <a:r>
              <a:rPr lang="en-US" sz="2000" dirty="0" smtClean="0">
                <a:hlinkClick r:id="rId7"/>
              </a:rPr>
              <a:t>tjanovec3@unl.edu</a:t>
            </a:r>
            <a:r>
              <a:rPr lang="en-US" sz="2000" b="1" dirty="0" smtClean="0"/>
              <a:t> to active the permission of card reader at clean room entrance.</a:t>
            </a:r>
          </a:p>
          <a:p>
            <a:pPr marL="285750" indent="-285750"/>
            <a:r>
              <a:rPr lang="en-US" sz="2000" b="1"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10"/>
          <p:cNvSpPr txBox="1">
            <a:spLocks noChangeArrowheads="1"/>
          </p:cNvSpPr>
          <p:nvPr/>
        </p:nvSpPr>
        <p:spPr bwMode="auto">
          <a:xfrm>
            <a:off x="609600" y="171069"/>
            <a:ext cx="8305800" cy="590931"/>
          </a:xfrm>
          <a:prstGeom prst="rect">
            <a:avLst/>
          </a:prstGeom>
          <a:solidFill>
            <a:srgbClr val="FFFF00"/>
          </a:solidFill>
          <a:ln w="9525">
            <a:noFill/>
            <a:miter lim="800000"/>
            <a:headEnd/>
            <a:tailEnd/>
          </a:ln>
        </p:spPr>
        <p:txBody>
          <a:bodyPr wrap="square">
            <a:spAutoFit/>
          </a:bodyPr>
          <a:lstStyle/>
          <a:p>
            <a:pPr eaLnBrk="0" hangingPunct="0">
              <a:lnSpc>
                <a:spcPct val="90000"/>
              </a:lnSpc>
            </a:pPr>
            <a:r>
              <a:rPr lang="en-US" sz="3600" b="1" dirty="0" smtClean="0">
                <a:solidFill>
                  <a:srgbClr val="0000FF"/>
                </a:solidFill>
                <a:latin typeface="Algerian" pitchFamily="82" charset="0"/>
              </a:rPr>
              <a:t>Introduction: CLASSIFICATION</a:t>
            </a:r>
            <a:endParaRPr lang="en-US" sz="3600" b="1" dirty="0">
              <a:solidFill>
                <a:srgbClr val="0000FF"/>
              </a:solidFill>
              <a:latin typeface="Algerian" pitchFamily="82" charset="0"/>
            </a:endParaRPr>
          </a:p>
        </p:txBody>
      </p:sp>
      <p:grpSp>
        <p:nvGrpSpPr>
          <p:cNvPr id="2" name="Group 2"/>
          <p:cNvGrpSpPr>
            <a:grpSpLocks/>
          </p:cNvGrpSpPr>
          <p:nvPr/>
        </p:nvGrpSpPr>
        <p:grpSpPr bwMode="auto">
          <a:xfrm>
            <a:off x="228600" y="923925"/>
            <a:ext cx="8686800" cy="66675"/>
            <a:chOff x="133" y="452"/>
            <a:chExt cx="5472" cy="42"/>
          </a:xfrm>
        </p:grpSpPr>
        <p:sp>
          <p:nvSpPr>
            <p:cNvPr id="18" name="Line 3"/>
            <p:cNvSpPr>
              <a:spLocks noChangeShapeType="1"/>
            </p:cNvSpPr>
            <p:nvPr/>
          </p:nvSpPr>
          <p:spPr bwMode="auto">
            <a:xfrm>
              <a:off x="133" y="452"/>
              <a:ext cx="5472" cy="0"/>
            </a:xfrm>
            <a:prstGeom prst="line">
              <a:avLst/>
            </a:prstGeom>
            <a:noFill/>
            <a:ln w="57150">
              <a:solidFill>
                <a:srgbClr val="FF0000"/>
              </a:solidFill>
              <a:round/>
              <a:headEnd/>
              <a:tailEnd/>
            </a:ln>
            <a:effectLst/>
          </p:spPr>
          <p:txBody>
            <a:bodyPr anchor="ctr"/>
            <a:lstStyle/>
            <a:p>
              <a:endParaRPr lang="en-US"/>
            </a:p>
          </p:txBody>
        </p:sp>
        <p:sp>
          <p:nvSpPr>
            <p:cNvPr id="19" name="Line 4"/>
            <p:cNvSpPr>
              <a:spLocks noChangeShapeType="1"/>
            </p:cNvSpPr>
            <p:nvPr/>
          </p:nvSpPr>
          <p:spPr bwMode="auto">
            <a:xfrm>
              <a:off x="133" y="494"/>
              <a:ext cx="5472" cy="0"/>
            </a:xfrm>
            <a:prstGeom prst="line">
              <a:avLst/>
            </a:prstGeom>
            <a:noFill/>
            <a:ln w="28575">
              <a:solidFill>
                <a:srgbClr val="0000FF"/>
              </a:solidFill>
              <a:round/>
              <a:headEnd/>
              <a:tailEnd/>
            </a:ln>
            <a:effectLst/>
          </p:spPr>
          <p:txBody>
            <a:bodyPr anchor="ctr"/>
            <a:lstStyle/>
            <a:p>
              <a:endParaRPr lang="en-US"/>
            </a:p>
          </p:txBody>
        </p:sp>
      </p:grpSp>
      <p:sp>
        <p:nvSpPr>
          <p:cNvPr id="13" name="Rectangle 12"/>
          <p:cNvSpPr/>
          <p:nvPr/>
        </p:nvSpPr>
        <p:spPr>
          <a:xfrm>
            <a:off x="990600" y="1066800"/>
            <a:ext cx="6705600" cy="1200329"/>
          </a:xfrm>
          <a:prstGeom prst="rect">
            <a:avLst/>
          </a:prstGeom>
        </p:spPr>
        <p:txBody>
          <a:bodyPr wrap="square">
            <a:spAutoFit/>
          </a:bodyPr>
          <a:lstStyle/>
          <a:p>
            <a:pPr algn="ctr"/>
            <a:r>
              <a:rPr lang="en-US" sz="4000" b="1" dirty="0" smtClean="0"/>
              <a:t>CLEANROOM CLASSIFICATION</a:t>
            </a:r>
          </a:p>
          <a:p>
            <a:pPr algn="ctr"/>
            <a:r>
              <a:rPr lang="en-US" sz="3200" dirty="0" smtClean="0"/>
              <a:t>Particles per Cubic </a:t>
            </a:r>
            <a:r>
              <a:rPr lang="en-US" sz="3200" dirty="0" err="1" smtClean="0"/>
              <a:t>Metre</a:t>
            </a:r>
            <a:endParaRPr lang="en-US" sz="3200" dirty="0" smtClean="0"/>
          </a:p>
        </p:txBody>
      </p:sp>
      <p:graphicFrame>
        <p:nvGraphicFramePr>
          <p:cNvPr id="14" name="Table 13"/>
          <p:cNvGraphicFramePr>
            <a:graphicFrameLocks noGrp="1"/>
          </p:cNvGraphicFramePr>
          <p:nvPr/>
        </p:nvGraphicFramePr>
        <p:xfrm>
          <a:off x="914400" y="2438400"/>
          <a:ext cx="6934200" cy="3409734"/>
        </p:xfrm>
        <a:graphic>
          <a:graphicData uri="http://schemas.openxmlformats.org/drawingml/2006/table">
            <a:tbl>
              <a:tblPr firstRow="1" bandRow="1">
                <a:tableStyleId>{5C22544A-7EE6-4342-B048-85BDC9FD1C3A}</a:tableStyleId>
              </a:tblPr>
              <a:tblGrid>
                <a:gridCol w="1733550"/>
                <a:gridCol w="1733550"/>
                <a:gridCol w="1733550"/>
                <a:gridCol w="1733550"/>
              </a:tblGrid>
              <a:tr h="609600">
                <a:tc>
                  <a:txBody>
                    <a:bodyPr/>
                    <a:lstStyle/>
                    <a:p>
                      <a:pPr algn="ctr"/>
                      <a:r>
                        <a:rPr lang="en-US" dirty="0" smtClean="0"/>
                        <a:t>ISO 14644</a:t>
                      </a:r>
                      <a:endParaRPr lang="en-US" dirty="0"/>
                    </a:p>
                  </a:txBody>
                  <a:tcPr/>
                </a:tc>
                <a:tc>
                  <a:txBody>
                    <a:bodyPr/>
                    <a:lstStyle/>
                    <a:p>
                      <a:pPr algn="ctr"/>
                      <a:r>
                        <a:rPr lang="en-US" dirty="0" smtClean="0"/>
                        <a:t>209E</a:t>
                      </a:r>
                      <a:endParaRPr lang="en-US" dirty="0"/>
                    </a:p>
                  </a:txBody>
                  <a:tcPr/>
                </a:tc>
                <a:tc>
                  <a:txBody>
                    <a:bodyPr/>
                    <a:lstStyle/>
                    <a:p>
                      <a:pPr algn="ctr"/>
                      <a:r>
                        <a:rPr lang="en-US" dirty="0" smtClean="0"/>
                        <a:t>0.5 Micron</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5 Micron</a:t>
                      </a:r>
                      <a:endParaRPr lang="en-US" dirty="0"/>
                    </a:p>
                  </a:txBody>
                  <a:tcPr/>
                </a:tc>
              </a:tr>
              <a:tr h="517344">
                <a:tc>
                  <a:txBody>
                    <a:bodyPr/>
                    <a:lstStyle/>
                    <a:p>
                      <a:pPr algn="ctr"/>
                      <a:r>
                        <a:rPr lang="en-US" dirty="0" smtClean="0"/>
                        <a:t>3</a:t>
                      </a:r>
                      <a:endParaRPr lang="en-US" dirty="0"/>
                    </a:p>
                  </a:txBody>
                  <a:tcPr/>
                </a:tc>
                <a:tc>
                  <a:txBody>
                    <a:bodyPr/>
                    <a:lstStyle/>
                    <a:p>
                      <a:pPr algn="ctr"/>
                      <a:r>
                        <a:rPr lang="en-US" dirty="0" smtClean="0"/>
                        <a:t>1</a:t>
                      </a:r>
                      <a:endParaRPr lang="en-US" dirty="0"/>
                    </a:p>
                  </a:txBody>
                  <a:tcPr/>
                </a:tc>
                <a:tc>
                  <a:txBody>
                    <a:bodyPr/>
                    <a:lstStyle/>
                    <a:p>
                      <a:pPr algn="ctr"/>
                      <a:r>
                        <a:rPr lang="en-US" dirty="0" smtClean="0"/>
                        <a:t>35</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N/A</a:t>
                      </a:r>
                      <a:endParaRPr lang="en-US" dirty="0"/>
                    </a:p>
                  </a:txBody>
                  <a:tcPr/>
                </a:tc>
              </a:tr>
              <a:tr h="450778">
                <a:tc>
                  <a:txBody>
                    <a:bodyPr/>
                    <a:lstStyle/>
                    <a:p>
                      <a:pPr algn="ctr"/>
                      <a:r>
                        <a:rPr lang="en-US" dirty="0" smtClean="0"/>
                        <a:t>4</a:t>
                      </a:r>
                      <a:endParaRPr lang="en-US" dirty="0"/>
                    </a:p>
                  </a:txBody>
                  <a:tcPr/>
                </a:tc>
                <a:tc>
                  <a:txBody>
                    <a:bodyPr/>
                    <a:lstStyle/>
                    <a:p>
                      <a:pPr algn="ctr"/>
                      <a:r>
                        <a:rPr lang="en-US" dirty="0" smtClean="0"/>
                        <a:t>10</a:t>
                      </a:r>
                      <a:endParaRPr lang="en-US" dirty="0"/>
                    </a:p>
                  </a:txBody>
                  <a:tcPr/>
                </a:tc>
                <a:tc>
                  <a:txBody>
                    <a:bodyPr/>
                    <a:lstStyle/>
                    <a:p>
                      <a:pPr algn="ctr"/>
                      <a:r>
                        <a:rPr lang="en-US" dirty="0" smtClean="0"/>
                        <a:t>352</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N/A</a:t>
                      </a:r>
                      <a:endParaRPr lang="en-US" dirty="0"/>
                    </a:p>
                  </a:txBody>
                  <a:tcPr/>
                </a:tc>
              </a:tr>
              <a:tr h="479678">
                <a:tc>
                  <a:txBody>
                    <a:bodyPr/>
                    <a:lstStyle/>
                    <a:p>
                      <a:pPr algn="ctr"/>
                      <a:r>
                        <a:rPr lang="en-US" dirty="0" smtClean="0"/>
                        <a:t>5</a:t>
                      </a:r>
                      <a:endParaRPr lang="en-US" dirty="0"/>
                    </a:p>
                  </a:txBody>
                  <a:tcPr/>
                </a:tc>
                <a:tc>
                  <a:txBody>
                    <a:bodyPr/>
                    <a:lstStyle/>
                    <a:p>
                      <a:pPr algn="ctr"/>
                      <a:r>
                        <a:rPr lang="en-US" dirty="0" smtClean="0"/>
                        <a:t>100</a:t>
                      </a:r>
                      <a:endParaRPr lang="en-US" dirty="0"/>
                    </a:p>
                  </a:txBody>
                  <a:tcPr/>
                </a:tc>
                <a:tc>
                  <a:txBody>
                    <a:bodyPr/>
                    <a:lstStyle/>
                    <a:p>
                      <a:pPr algn="ctr"/>
                      <a:r>
                        <a:rPr lang="en-US" dirty="0" smtClean="0"/>
                        <a:t>3520</a:t>
                      </a:r>
                      <a:endParaRPr lang="en-US" dirty="0"/>
                    </a:p>
                  </a:txBody>
                  <a:tcPr/>
                </a:tc>
                <a:tc>
                  <a:txBody>
                    <a:bodyPr/>
                    <a:lstStyle/>
                    <a:p>
                      <a:pPr algn="ctr"/>
                      <a:r>
                        <a:rPr lang="en-US" dirty="0" smtClean="0"/>
                        <a:t>29</a:t>
                      </a:r>
                      <a:endParaRPr lang="en-US" dirty="0"/>
                    </a:p>
                  </a:txBody>
                  <a:tcPr/>
                </a:tc>
              </a:tr>
              <a:tr h="450778">
                <a:tc>
                  <a:txBody>
                    <a:bodyPr/>
                    <a:lstStyle/>
                    <a:p>
                      <a:pPr algn="ctr"/>
                      <a:r>
                        <a:rPr lang="en-US" dirty="0" smtClean="0"/>
                        <a:t>6</a:t>
                      </a:r>
                      <a:endParaRPr lang="en-US" dirty="0"/>
                    </a:p>
                  </a:txBody>
                  <a:tcPr/>
                </a:tc>
                <a:tc>
                  <a:txBody>
                    <a:bodyPr/>
                    <a:lstStyle/>
                    <a:p>
                      <a:pPr algn="ctr"/>
                      <a:r>
                        <a:rPr lang="en-US" dirty="0" smtClean="0"/>
                        <a:t>1,000</a:t>
                      </a:r>
                      <a:endParaRPr lang="en-US" dirty="0"/>
                    </a:p>
                  </a:txBody>
                  <a:tcPr/>
                </a:tc>
                <a:tc>
                  <a:txBody>
                    <a:bodyPr/>
                    <a:lstStyle/>
                    <a:p>
                      <a:pPr algn="ctr"/>
                      <a:r>
                        <a:rPr lang="en-US" dirty="0" smtClean="0"/>
                        <a:t>35,200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293</a:t>
                      </a:r>
                      <a:endParaRPr lang="en-US" dirty="0"/>
                    </a:p>
                  </a:txBody>
                  <a:tcPr/>
                </a:tc>
              </a:tr>
              <a:tr h="450778">
                <a:tc>
                  <a:txBody>
                    <a:bodyPr/>
                    <a:lstStyle/>
                    <a:p>
                      <a:pPr algn="ctr"/>
                      <a:r>
                        <a:rPr lang="en-US" dirty="0" smtClean="0"/>
                        <a:t>7 </a:t>
                      </a:r>
                      <a:endParaRPr lang="en-US" dirty="0"/>
                    </a:p>
                  </a:txBody>
                  <a:tcPr/>
                </a:tc>
                <a:tc>
                  <a:txBody>
                    <a:bodyPr/>
                    <a:lstStyle/>
                    <a:p>
                      <a:pPr algn="ctr"/>
                      <a:r>
                        <a:rPr lang="en-US" dirty="0" smtClean="0"/>
                        <a:t>10,000</a:t>
                      </a:r>
                      <a:endParaRPr lang="en-US" dirty="0"/>
                    </a:p>
                  </a:txBody>
                  <a:tcPr/>
                </a:tc>
                <a:tc>
                  <a:txBody>
                    <a:bodyPr/>
                    <a:lstStyle/>
                    <a:p>
                      <a:pPr algn="ctr"/>
                      <a:r>
                        <a:rPr lang="en-US" dirty="0" smtClean="0"/>
                        <a:t>352,000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2,930</a:t>
                      </a:r>
                      <a:endParaRPr lang="en-US" dirty="0"/>
                    </a:p>
                  </a:txBody>
                  <a:tcPr/>
                </a:tc>
              </a:tr>
              <a:tr h="450778">
                <a:tc>
                  <a:txBody>
                    <a:bodyPr/>
                    <a:lstStyle/>
                    <a:p>
                      <a:pPr algn="ctr"/>
                      <a:r>
                        <a:rPr lang="en-US" dirty="0" smtClean="0"/>
                        <a:t>8</a:t>
                      </a:r>
                      <a:endParaRPr lang="en-US" dirty="0"/>
                    </a:p>
                  </a:txBody>
                  <a:tcPr/>
                </a:tc>
                <a:tc>
                  <a:txBody>
                    <a:bodyPr/>
                    <a:lstStyle/>
                    <a:p>
                      <a:pPr algn="ctr"/>
                      <a:r>
                        <a:rPr lang="en-US" dirty="0" smtClean="0"/>
                        <a:t>100,000</a:t>
                      </a:r>
                      <a:endParaRPr lang="en-US" dirty="0"/>
                    </a:p>
                  </a:txBody>
                  <a:tcPr/>
                </a:tc>
                <a:tc>
                  <a:txBody>
                    <a:bodyPr/>
                    <a:lstStyle/>
                    <a:p>
                      <a:pPr algn="ctr"/>
                      <a:r>
                        <a:rPr lang="en-US" dirty="0" smtClean="0"/>
                        <a:t>3,520,000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29,300</a:t>
                      </a:r>
                      <a:endParaRPr lang="en-US" dirty="0"/>
                    </a:p>
                  </a:txBody>
                  <a:tcPr/>
                </a:tc>
              </a:tr>
            </a:tbl>
          </a:graphicData>
        </a:graphic>
      </p:graphicFrame>
      <p:sp>
        <p:nvSpPr>
          <p:cNvPr id="15" name="Rectangle 14"/>
          <p:cNvSpPr/>
          <p:nvPr/>
        </p:nvSpPr>
        <p:spPr>
          <a:xfrm>
            <a:off x="685800" y="4953000"/>
            <a:ext cx="7543800" cy="4572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10"/>
          <p:cNvSpPr txBox="1">
            <a:spLocks noChangeArrowheads="1"/>
          </p:cNvSpPr>
          <p:nvPr/>
        </p:nvSpPr>
        <p:spPr bwMode="auto">
          <a:xfrm>
            <a:off x="609600" y="171069"/>
            <a:ext cx="8305800" cy="590931"/>
          </a:xfrm>
          <a:prstGeom prst="rect">
            <a:avLst/>
          </a:prstGeom>
          <a:solidFill>
            <a:srgbClr val="FFFF00"/>
          </a:solidFill>
          <a:ln w="9525">
            <a:noFill/>
            <a:miter lim="800000"/>
            <a:headEnd/>
            <a:tailEnd/>
          </a:ln>
        </p:spPr>
        <p:txBody>
          <a:bodyPr wrap="square">
            <a:spAutoFit/>
          </a:bodyPr>
          <a:lstStyle/>
          <a:p>
            <a:pPr eaLnBrk="0" hangingPunct="0">
              <a:lnSpc>
                <a:spcPct val="90000"/>
              </a:lnSpc>
            </a:pPr>
            <a:r>
              <a:rPr lang="en-US" sz="3600" b="1" dirty="0" smtClean="0">
                <a:solidFill>
                  <a:srgbClr val="0000FF"/>
                </a:solidFill>
                <a:latin typeface="Algerian" pitchFamily="82" charset="0"/>
              </a:rPr>
              <a:t>Introduction: CONTAMINATION</a:t>
            </a:r>
            <a:endParaRPr lang="en-US" sz="3600" b="1" dirty="0">
              <a:solidFill>
                <a:srgbClr val="0000FF"/>
              </a:solidFill>
              <a:latin typeface="Algerian" pitchFamily="82" charset="0"/>
            </a:endParaRPr>
          </a:p>
        </p:txBody>
      </p:sp>
      <p:grpSp>
        <p:nvGrpSpPr>
          <p:cNvPr id="2" name="Group 2"/>
          <p:cNvGrpSpPr>
            <a:grpSpLocks/>
          </p:cNvGrpSpPr>
          <p:nvPr/>
        </p:nvGrpSpPr>
        <p:grpSpPr bwMode="auto">
          <a:xfrm>
            <a:off x="228600" y="923925"/>
            <a:ext cx="8686800" cy="66675"/>
            <a:chOff x="133" y="452"/>
            <a:chExt cx="5472" cy="42"/>
          </a:xfrm>
        </p:grpSpPr>
        <p:sp>
          <p:nvSpPr>
            <p:cNvPr id="18" name="Line 3"/>
            <p:cNvSpPr>
              <a:spLocks noChangeShapeType="1"/>
            </p:cNvSpPr>
            <p:nvPr/>
          </p:nvSpPr>
          <p:spPr bwMode="auto">
            <a:xfrm>
              <a:off x="133" y="452"/>
              <a:ext cx="5472" cy="0"/>
            </a:xfrm>
            <a:prstGeom prst="line">
              <a:avLst/>
            </a:prstGeom>
            <a:noFill/>
            <a:ln w="57150">
              <a:solidFill>
                <a:srgbClr val="FF0000"/>
              </a:solidFill>
              <a:round/>
              <a:headEnd/>
              <a:tailEnd/>
            </a:ln>
            <a:effectLst/>
          </p:spPr>
          <p:txBody>
            <a:bodyPr anchor="ctr"/>
            <a:lstStyle/>
            <a:p>
              <a:endParaRPr lang="en-US"/>
            </a:p>
          </p:txBody>
        </p:sp>
        <p:sp>
          <p:nvSpPr>
            <p:cNvPr id="19" name="Line 4"/>
            <p:cNvSpPr>
              <a:spLocks noChangeShapeType="1"/>
            </p:cNvSpPr>
            <p:nvPr/>
          </p:nvSpPr>
          <p:spPr bwMode="auto">
            <a:xfrm>
              <a:off x="133" y="494"/>
              <a:ext cx="5472" cy="0"/>
            </a:xfrm>
            <a:prstGeom prst="line">
              <a:avLst/>
            </a:prstGeom>
            <a:noFill/>
            <a:ln w="28575">
              <a:solidFill>
                <a:srgbClr val="0000FF"/>
              </a:solidFill>
              <a:round/>
              <a:headEnd/>
              <a:tailEnd/>
            </a:ln>
            <a:effectLst/>
          </p:spPr>
          <p:txBody>
            <a:bodyPr anchor="ctr"/>
            <a:lstStyle/>
            <a:p>
              <a:endParaRPr lang="en-US"/>
            </a:p>
          </p:txBody>
        </p:sp>
      </p:grpSp>
      <p:sp>
        <p:nvSpPr>
          <p:cNvPr id="9" name="Rectangle 8"/>
          <p:cNvSpPr/>
          <p:nvPr/>
        </p:nvSpPr>
        <p:spPr>
          <a:xfrm>
            <a:off x="228600" y="2286000"/>
            <a:ext cx="4267200" cy="3046988"/>
          </a:xfrm>
          <a:prstGeom prst="rect">
            <a:avLst/>
          </a:prstGeom>
        </p:spPr>
        <p:txBody>
          <a:bodyPr wrap="square">
            <a:spAutoFit/>
          </a:bodyPr>
          <a:lstStyle/>
          <a:p>
            <a:r>
              <a:rPr lang="en-US" dirty="0" smtClean="0"/>
              <a:t>• </a:t>
            </a:r>
            <a:r>
              <a:rPr lang="en-US" sz="2400" dirty="0" smtClean="0"/>
              <a:t>Equipment, Material &amp; Processes in the </a:t>
            </a:r>
            <a:r>
              <a:rPr lang="en-US" sz="2400" dirty="0" err="1" smtClean="0"/>
              <a:t>Cleanroom</a:t>
            </a:r>
            <a:r>
              <a:rPr lang="en-US" sz="2400" dirty="0" smtClean="0"/>
              <a:t> produce contamination.</a:t>
            </a:r>
          </a:p>
          <a:p>
            <a:endParaRPr lang="en-US" sz="2400" dirty="0" smtClean="0"/>
          </a:p>
          <a:p>
            <a:r>
              <a:rPr lang="en-US" sz="2400" dirty="0" smtClean="0"/>
              <a:t>• The largest single controllable source of contamination enters the </a:t>
            </a:r>
            <a:r>
              <a:rPr lang="en-US" sz="2400" dirty="0" err="1" smtClean="0"/>
              <a:t>Cleanroom</a:t>
            </a:r>
            <a:r>
              <a:rPr lang="en-US" sz="2400" dirty="0" smtClean="0"/>
              <a:t> with the associates that work there.</a:t>
            </a:r>
            <a:endParaRPr lang="en-US" sz="2400" dirty="0"/>
          </a:p>
        </p:txBody>
      </p:sp>
      <p:pic>
        <p:nvPicPr>
          <p:cNvPr id="1026" name="Picture 2"/>
          <p:cNvPicPr>
            <a:picLocks noChangeAspect="1" noChangeArrowheads="1"/>
          </p:cNvPicPr>
          <p:nvPr/>
        </p:nvPicPr>
        <p:blipFill>
          <a:blip r:embed="rId3" cstate="print"/>
          <a:srcRect/>
          <a:stretch>
            <a:fillRect/>
          </a:stretch>
        </p:blipFill>
        <p:spPr bwMode="auto">
          <a:xfrm>
            <a:off x="4495800" y="2209801"/>
            <a:ext cx="4426751" cy="3276599"/>
          </a:xfrm>
          <a:prstGeom prst="rect">
            <a:avLst/>
          </a:prstGeom>
          <a:noFill/>
          <a:ln w="9525">
            <a:noFill/>
            <a:miter lim="800000"/>
            <a:headEnd/>
            <a:tailEnd/>
          </a:ln>
        </p:spPr>
      </p:pic>
      <p:sp>
        <p:nvSpPr>
          <p:cNvPr id="11" name="Rectangle 10"/>
          <p:cNvSpPr/>
          <p:nvPr/>
        </p:nvSpPr>
        <p:spPr>
          <a:xfrm>
            <a:off x="457200" y="1167825"/>
            <a:ext cx="8153400" cy="584775"/>
          </a:xfrm>
          <a:prstGeom prst="rect">
            <a:avLst/>
          </a:prstGeom>
        </p:spPr>
        <p:txBody>
          <a:bodyPr wrap="square">
            <a:spAutoFit/>
          </a:bodyPr>
          <a:lstStyle/>
          <a:p>
            <a:r>
              <a:rPr lang="en-US" sz="3200" b="1" dirty="0" smtClean="0"/>
              <a:t>WHERE DOES CONTAMINATION COME FROM?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10"/>
          <p:cNvSpPr txBox="1">
            <a:spLocks noChangeArrowheads="1"/>
          </p:cNvSpPr>
          <p:nvPr/>
        </p:nvSpPr>
        <p:spPr bwMode="auto">
          <a:xfrm>
            <a:off x="609600" y="171069"/>
            <a:ext cx="8305800" cy="590931"/>
          </a:xfrm>
          <a:prstGeom prst="rect">
            <a:avLst/>
          </a:prstGeom>
          <a:solidFill>
            <a:srgbClr val="FFFF00"/>
          </a:solidFill>
          <a:ln w="9525">
            <a:noFill/>
            <a:miter lim="800000"/>
            <a:headEnd/>
            <a:tailEnd/>
          </a:ln>
        </p:spPr>
        <p:txBody>
          <a:bodyPr wrap="square">
            <a:spAutoFit/>
          </a:bodyPr>
          <a:lstStyle/>
          <a:p>
            <a:pPr eaLnBrk="0" hangingPunct="0">
              <a:lnSpc>
                <a:spcPct val="90000"/>
              </a:lnSpc>
            </a:pPr>
            <a:r>
              <a:rPr lang="en-US" sz="3600" b="1" dirty="0" smtClean="0">
                <a:solidFill>
                  <a:srgbClr val="0000FF"/>
                </a:solidFill>
                <a:latin typeface="Algerian" pitchFamily="82" charset="0"/>
              </a:rPr>
              <a:t>Introduction: CONTAMINATION</a:t>
            </a:r>
            <a:endParaRPr lang="en-US" sz="3600" b="1" dirty="0">
              <a:solidFill>
                <a:srgbClr val="0000FF"/>
              </a:solidFill>
              <a:latin typeface="Algerian" pitchFamily="82" charset="0"/>
            </a:endParaRPr>
          </a:p>
        </p:txBody>
      </p:sp>
      <p:grpSp>
        <p:nvGrpSpPr>
          <p:cNvPr id="2" name="Group 2"/>
          <p:cNvGrpSpPr>
            <a:grpSpLocks/>
          </p:cNvGrpSpPr>
          <p:nvPr/>
        </p:nvGrpSpPr>
        <p:grpSpPr bwMode="auto">
          <a:xfrm>
            <a:off x="228600" y="923925"/>
            <a:ext cx="8686800" cy="66675"/>
            <a:chOff x="133" y="452"/>
            <a:chExt cx="5472" cy="42"/>
          </a:xfrm>
        </p:grpSpPr>
        <p:sp>
          <p:nvSpPr>
            <p:cNvPr id="18" name="Line 3"/>
            <p:cNvSpPr>
              <a:spLocks noChangeShapeType="1"/>
            </p:cNvSpPr>
            <p:nvPr/>
          </p:nvSpPr>
          <p:spPr bwMode="auto">
            <a:xfrm>
              <a:off x="133" y="452"/>
              <a:ext cx="5472" cy="0"/>
            </a:xfrm>
            <a:prstGeom prst="line">
              <a:avLst/>
            </a:prstGeom>
            <a:noFill/>
            <a:ln w="57150">
              <a:solidFill>
                <a:srgbClr val="FF0000"/>
              </a:solidFill>
              <a:round/>
              <a:headEnd/>
              <a:tailEnd/>
            </a:ln>
            <a:effectLst/>
          </p:spPr>
          <p:txBody>
            <a:bodyPr anchor="ctr"/>
            <a:lstStyle/>
            <a:p>
              <a:endParaRPr lang="en-US"/>
            </a:p>
          </p:txBody>
        </p:sp>
        <p:sp>
          <p:nvSpPr>
            <p:cNvPr id="19" name="Line 4"/>
            <p:cNvSpPr>
              <a:spLocks noChangeShapeType="1"/>
            </p:cNvSpPr>
            <p:nvPr/>
          </p:nvSpPr>
          <p:spPr bwMode="auto">
            <a:xfrm>
              <a:off x="133" y="494"/>
              <a:ext cx="5472" cy="0"/>
            </a:xfrm>
            <a:prstGeom prst="line">
              <a:avLst/>
            </a:prstGeom>
            <a:noFill/>
            <a:ln w="28575">
              <a:solidFill>
                <a:srgbClr val="0000FF"/>
              </a:solidFill>
              <a:round/>
              <a:headEnd/>
              <a:tailEnd/>
            </a:ln>
            <a:effectLst/>
          </p:spPr>
          <p:txBody>
            <a:bodyPr anchor="ctr"/>
            <a:lstStyle/>
            <a:p>
              <a:endParaRPr lang="en-US"/>
            </a:p>
          </p:txBody>
        </p:sp>
      </p:grpSp>
      <p:sp>
        <p:nvSpPr>
          <p:cNvPr id="12" name="Rectangle 11"/>
          <p:cNvSpPr/>
          <p:nvPr/>
        </p:nvSpPr>
        <p:spPr>
          <a:xfrm>
            <a:off x="1371600" y="1120914"/>
            <a:ext cx="6629400" cy="707886"/>
          </a:xfrm>
          <a:prstGeom prst="rect">
            <a:avLst/>
          </a:prstGeom>
        </p:spPr>
        <p:txBody>
          <a:bodyPr wrap="square">
            <a:spAutoFit/>
          </a:bodyPr>
          <a:lstStyle/>
          <a:p>
            <a:r>
              <a:rPr lang="en-US" sz="4000" b="1" dirty="0" smtClean="0"/>
              <a:t>ASSOCIATE CONTAMINATION</a:t>
            </a:r>
          </a:p>
        </p:txBody>
      </p:sp>
      <p:graphicFrame>
        <p:nvGraphicFramePr>
          <p:cNvPr id="13" name="Table 12"/>
          <p:cNvGraphicFramePr>
            <a:graphicFrameLocks noGrp="1"/>
          </p:cNvGraphicFramePr>
          <p:nvPr/>
        </p:nvGraphicFramePr>
        <p:xfrm>
          <a:off x="685800" y="2064608"/>
          <a:ext cx="7848600" cy="3574192"/>
        </p:xfrm>
        <a:graphic>
          <a:graphicData uri="http://schemas.openxmlformats.org/drawingml/2006/table">
            <a:tbl>
              <a:tblPr firstRow="1" bandRow="1">
                <a:tableStyleId>{5C22544A-7EE6-4342-B048-85BDC9FD1C3A}</a:tableStyleId>
              </a:tblPr>
              <a:tblGrid>
                <a:gridCol w="1962150"/>
                <a:gridCol w="1962150"/>
                <a:gridCol w="1962150"/>
                <a:gridCol w="1962150"/>
              </a:tblGrid>
              <a:tr h="914400">
                <a:tc>
                  <a:txBody>
                    <a:bodyPr/>
                    <a:lstStyle/>
                    <a:p>
                      <a:pPr algn="ctr"/>
                      <a:r>
                        <a:rPr lang="en-US" dirty="0" smtClean="0"/>
                        <a:t>0.5 Micron</a:t>
                      </a:r>
                    </a:p>
                    <a:p>
                      <a:pPr algn="ctr"/>
                      <a:r>
                        <a:rPr lang="en-US" dirty="0" smtClean="0"/>
                        <a:t>Particles / Minute</a:t>
                      </a:r>
                    </a:p>
                    <a:p>
                      <a:pPr algn="ctr"/>
                      <a:endParaRPr lang="en-US" dirty="0"/>
                    </a:p>
                  </a:txBody>
                  <a:tcPr/>
                </a:tc>
                <a:tc>
                  <a:txBody>
                    <a:bodyPr/>
                    <a:lstStyle/>
                    <a:p>
                      <a:pPr algn="ctr"/>
                      <a:r>
                        <a:rPr lang="en-US" dirty="0" smtClean="0"/>
                        <a:t>Street</a:t>
                      </a:r>
                    </a:p>
                    <a:p>
                      <a:pPr algn="ctr"/>
                      <a:r>
                        <a:rPr lang="en-US" dirty="0" smtClean="0"/>
                        <a:t>Clothing</a:t>
                      </a:r>
                    </a:p>
                    <a:p>
                      <a:pPr algn="ctr"/>
                      <a:endParaRPr lang="en-US" dirty="0"/>
                    </a:p>
                  </a:txBody>
                  <a:tcPr/>
                </a:tc>
                <a:tc>
                  <a:txBody>
                    <a:bodyPr/>
                    <a:lstStyle/>
                    <a:p>
                      <a:pPr algn="ctr"/>
                      <a:r>
                        <a:rPr lang="en-US" dirty="0" smtClean="0"/>
                        <a:t>Bouffant </a:t>
                      </a:r>
                    </a:p>
                    <a:p>
                      <a:pPr algn="ctr"/>
                      <a:r>
                        <a:rPr lang="en-US" dirty="0" smtClean="0"/>
                        <a:t>&amp; Frock</a:t>
                      </a:r>
                    </a:p>
                    <a:p>
                      <a:pPr algn="ctr"/>
                      <a:endParaRPr lang="en-US" dirty="0"/>
                    </a:p>
                  </a:txBody>
                  <a:tcPr/>
                </a:tc>
                <a:tc>
                  <a:txBody>
                    <a:bodyPr/>
                    <a:lstStyle/>
                    <a:p>
                      <a:pPr algn="ctr"/>
                      <a:r>
                        <a:rPr lang="en-US" dirty="0" smtClean="0"/>
                        <a:t>Overall</a:t>
                      </a:r>
                    </a:p>
                    <a:p>
                      <a:pPr algn="ctr"/>
                      <a:r>
                        <a:rPr lang="en-US" dirty="0" smtClean="0"/>
                        <a:t>&amp; Hood</a:t>
                      </a:r>
                    </a:p>
                    <a:p>
                      <a:pPr algn="ctr"/>
                      <a:endParaRPr lang="en-US" dirty="0"/>
                    </a:p>
                  </a:txBody>
                  <a:tcPr/>
                </a:tc>
              </a:tr>
              <a:tr h="428470">
                <a:tc>
                  <a:txBody>
                    <a:bodyPr/>
                    <a:lstStyle/>
                    <a:p>
                      <a:pPr algn="ctr"/>
                      <a:r>
                        <a:rPr lang="en-US" dirty="0" smtClean="0"/>
                        <a:t>Sitting</a:t>
                      </a:r>
                    </a:p>
                    <a:p>
                      <a:pPr algn="ctr"/>
                      <a:endParaRPr lang="en-US" dirty="0"/>
                    </a:p>
                  </a:txBody>
                  <a:tcPr/>
                </a:tc>
                <a:tc>
                  <a:txBody>
                    <a:bodyPr/>
                    <a:lstStyle/>
                    <a:p>
                      <a:pPr algn="ctr"/>
                      <a:r>
                        <a:rPr lang="en-US" dirty="0" smtClean="0"/>
                        <a:t>302,000</a:t>
                      </a:r>
                      <a:endParaRPr lang="en-US" dirty="0"/>
                    </a:p>
                  </a:txBody>
                  <a:tcPr/>
                </a:tc>
                <a:tc>
                  <a:txBody>
                    <a:bodyPr/>
                    <a:lstStyle/>
                    <a:p>
                      <a:pPr algn="ctr"/>
                      <a:r>
                        <a:rPr lang="en-US" dirty="0" smtClean="0"/>
                        <a:t>112,000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7,450</a:t>
                      </a:r>
                      <a:endParaRPr lang="en-US" dirty="0"/>
                    </a:p>
                  </a:txBody>
                  <a:tcPr/>
                </a:tc>
              </a:tr>
              <a:tr h="4840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Swinging Arms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US" dirty="0" smtClean="0"/>
                        <a:t>2,980,000</a:t>
                      </a:r>
                      <a:endParaRPr lang="en-US" dirty="0"/>
                    </a:p>
                  </a:txBody>
                  <a:tcPr/>
                </a:tc>
                <a:tc>
                  <a:txBody>
                    <a:bodyPr/>
                    <a:lstStyle/>
                    <a:p>
                      <a:pPr algn="ctr"/>
                      <a:r>
                        <a:rPr lang="en-US" dirty="0" smtClean="0"/>
                        <a:t>300,000</a:t>
                      </a:r>
                      <a:endParaRPr lang="en-US" dirty="0"/>
                    </a:p>
                  </a:txBody>
                  <a:tcPr/>
                </a:tc>
                <a:tc>
                  <a:txBody>
                    <a:bodyPr/>
                    <a:lstStyle/>
                    <a:p>
                      <a:pPr algn="ctr"/>
                      <a:r>
                        <a:rPr lang="en-US" dirty="0" smtClean="0"/>
                        <a:t>18,700</a:t>
                      </a:r>
                      <a:endParaRPr lang="en-US" dirty="0"/>
                    </a:p>
                  </a:txBody>
                  <a:tcPr/>
                </a:tc>
              </a:tr>
              <a:tr h="739552">
                <a:tc>
                  <a:txBody>
                    <a:bodyPr/>
                    <a:lstStyle/>
                    <a:p>
                      <a:pPr algn="ctr"/>
                      <a:r>
                        <a:rPr lang="en-US" dirty="0" smtClean="0"/>
                        <a:t>Twisting</a:t>
                      </a:r>
                    </a:p>
                    <a:p>
                      <a:pPr algn="ctr"/>
                      <a:r>
                        <a:rPr lang="en-US" dirty="0" smtClean="0"/>
                        <a:t>Upper Body</a:t>
                      </a:r>
                      <a:endParaRPr lang="en-US" dirty="0"/>
                    </a:p>
                  </a:txBody>
                  <a:tcPr/>
                </a:tc>
                <a:tc>
                  <a:txBody>
                    <a:bodyPr/>
                    <a:lstStyle/>
                    <a:p>
                      <a:pPr algn="ctr"/>
                      <a:r>
                        <a:rPr lang="en-US" dirty="0" smtClean="0"/>
                        <a:t>850,000</a:t>
                      </a:r>
                      <a:endParaRPr lang="en-US" dirty="0"/>
                    </a:p>
                  </a:txBody>
                  <a:tcPr/>
                </a:tc>
                <a:tc>
                  <a:txBody>
                    <a:bodyPr/>
                    <a:lstStyle/>
                    <a:p>
                      <a:pPr algn="ctr"/>
                      <a:r>
                        <a:rPr lang="en-US" dirty="0" smtClean="0"/>
                        <a:t>267,000</a:t>
                      </a:r>
                      <a:endParaRPr lang="en-US" dirty="0"/>
                    </a:p>
                  </a:txBody>
                  <a:tcPr/>
                </a:tc>
                <a:tc>
                  <a:txBody>
                    <a:bodyPr/>
                    <a:lstStyle/>
                    <a:p>
                      <a:pPr algn="ctr"/>
                      <a:r>
                        <a:rPr lang="en-US" dirty="0" smtClean="0"/>
                        <a:t>14,900</a:t>
                      </a:r>
                      <a:endParaRPr lang="en-US" dirty="0"/>
                    </a:p>
                  </a:txBody>
                  <a:tcPr/>
                </a:tc>
              </a:tr>
              <a:tr h="428470">
                <a:tc>
                  <a:txBody>
                    <a:bodyPr/>
                    <a:lstStyle/>
                    <a:p>
                      <a:pPr algn="ctr"/>
                      <a:r>
                        <a:rPr lang="en-US" dirty="0" smtClean="0"/>
                        <a:t>Walking</a:t>
                      </a:r>
                    </a:p>
                    <a:p>
                      <a:pPr algn="ctr"/>
                      <a:endParaRPr lang="en-US" dirty="0"/>
                    </a:p>
                  </a:txBody>
                  <a:tcPr/>
                </a:tc>
                <a:tc>
                  <a:txBody>
                    <a:bodyPr/>
                    <a:lstStyle/>
                    <a:p>
                      <a:pPr algn="ctr"/>
                      <a:r>
                        <a:rPr lang="en-US" dirty="0" smtClean="0"/>
                        <a:t>2,920,000</a:t>
                      </a:r>
                      <a:endParaRPr lang="en-US" dirty="0"/>
                    </a:p>
                  </a:txBody>
                  <a:tcPr/>
                </a:tc>
                <a:tc>
                  <a:txBody>
                    <a:bodyPr/>
                    <a:lstStyle/>
                    <a:p>
                      <a:pPr algn="ctr"/>
                      <a:r>
                        <a:rPr lang="en-US" dirty="0" smtClean="0"/>
                        <a:t>1,010,000</a:t>
                      </a:r>
                      <a:endParaRPr lang="en-US" dirty="0"/>
                    </a:p>
                  </a:txBody>
                  <a:tcPr/>
                </a:tc>
                <a:tc>
                  <a:txBody>
                    <a:bodyPr/>
                    <a:lstStyle/>
                    <a:p>
                      <a:pPr algn="ctr"/>
                      <a:r>
                        <a:rPr lang="en-US" dirty="0" smtClean="0"/>
                        <a:t>56,000</a:t>
                      </a:r>
                      <a:endParaRPr lang="en-US"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923925"/>
            <a:ext cx="8686800" cy="66675"/>
            <a:chOff x="133" y="452"/>
            <a:chExt cx="5472" cy="42"/>
          </a:xfrm>
        </p:grpSpPr>
        <p:sp>
          <p:nvSpPr>
            <p:cNvPr id="18" name="Line 3"/>
            <p:cNvSpPr>
              <a:spLocks noChangeShapeType="1"/>
            </p:cNvSpPr>
            <p:nvPr/>
          </p:nvSpPr>
          <p:spPr bwMode="auto">
            <a:xfrm>
              <a:off x="133" y="452"/>
              <a:ext cx="5472" cy="0"/>
            </a:xfrm>
            <a:prstGeom prst="line">
              <a:avLst/>
            </a:prstGeom>
            <a:noFill/>
            <a:ln w="57150">
              <a:solidFill>
                <a:srgbClr val="FF0000"/>
              </a:solidFill>
              <a:round/>
              <a:headEnd/>
              <a:tailEnd/>
            </a:ln>
            <a:effectLst/>
          </p:spPr>
          <p:txBody>
            <a:bodyPr anchor="ctr"/>
            <a:lstStyle/>
            <a:p>
              <a:endParaRPr lang="en-US"/>
            </a:p>
          </p:txBody>
        </p:sp>
        <p:sp>
          <p:nvSpPr>
            <p:cNvPr id="19" name="Line 4"/>
            <p:cNvSpPr>
              <a:spLocks noChangeShapeType="1"/>
            </p:cNvSpPr>
            <p:nvPr/>
          </p:nvSpPr>
          <p:spPr bwMode="auto">
            <a:xfrm>
              <a:off x="133" y="494"/>
              <a:ext cx="5472" cy="0"/>
            </a:xfrm>
            <a:prstGeom prst="line">
              <a:avLst/>
            </a:prstGeom>
            <a:noFill/>
            <a:ln w="28575">
              <a:solidFill>
                <a:srgbClr val="0000FF"/>
              </a:solidFill>
              <a:round/>
              <a:headEnd/>
              <a:tailEnd/>
            </a:ln>
            <a:effectLst/>
          </p:spPr>
          <p:txBody>
            <a:bodyPr anchor="ctr"/>
            <a:lstStyle/>
            <a:p>
              <a:endParaRPr lang="en-US"/>
            </a:p>
          </p:txBody>
        </p:sp>
      </p:grpSp>
      <p:sp>
        <p:nvSpPr>
          <p:cNvPr id="8" name="Rectangle 7"/>
          <p:cNvSpPr/>
          <p:nvPr/>
        </p:nvSpPr>
        <p:spPr>
          <a:xfrm>
            <a:off x="228600" y="4267200"/>
            <a:ext cx="8763000" cy="1815882"/>
          </a:xfrm>
          <a:prstGeom prst="rect">
            <a:avLst/>
          </a:prstGeom>
        </p:spPr>
        <p:txBody>
          <a:bodyPr wrap="square">
            <a:spAutoFit/>
          </a:bodyPr>
          <a:lstStyle/>
          <a:p>
            <a:r>
              <a:rPr lang="en-US" sz="2800" b="1" dirty="0" smtClean="0">
                <a:solidFill>
                  <a:srgbClr val="FF0000"/>
                </a:solidFill>
              </a:rPr>
              <a:t>No one or any tool or test instrument enters a </a:t>
            </a:r>
            <a:r>
              <a:rPr lang="en-US" sz="2800" b="1" dirty="0" err="1" smtClean="0">
                <a:solidFill>
                  <a:srgbClr val="FF0000"/>
                </a:solidFill>
              </a:rPr>
              <a:t>Cleanroom</a:t>
            </a:r>
            <a:r>
              <a:rPr lang="en-US" sz="2800" b="1" dirty="0" smtClean="0">
                <a:solidFill>
                  <a:srgbClr val="FF0000"/>
                </a:solidFill>
              </a:rPr>
              <a:t> area without first obtaining permission of the </a:t>
            </a:r>
            <a:r>
              <a:rPr lang="en-US" sz="2800" b="1" dirty="0" err="1" smtClean="0">
                <a:solidFill>
                  <a:srgbClr val="FF0000"/>
                </a:solidFill>
              </a:rPr>
              <a:t>Cleanroom</a:t>
            </a:r>
            <a:r>
              <a:rPr lang="en-US" sz="2800" b="1" dirty="0" smtClean="0">
                <a:solidFill>
                  <a:srgbClr val="FF0000"/>
                </a:solidFill>
              </a:rPr>
              <a:t> Supervisor, and must read all rules, regulations, and safety procedures for the </a:t>
            </a:r>
            <a:r>
              <a:rPr lang="en-US" sz="2800" b="1" dirty="0" err="1" smtClean="0">
                <a:solidFill>
                  <a:srgbClr val="FF0000"/>
                </a:solidFill>
              </a:rPr>
              <a:t>Cleanroom</a:t>
            </a:r>
            <a:r>
              <a:rPr lang="en-US" sz="2800" b="1" dirty="0" smtClean="0">
                <a:solidFill>
                  <a:srgbClr val="FF0000"/>
                </a:solidFill>
              </a:rPr>
              <a:t>.</a:t>
            </a:r>
            <a:endParaRPr lang="en-US" sz="2800" b="1" dirty="0">
              <a:solidFill>
                <a:srgbClr val="FF0000"/>
              </a:solidFill>
            </a:endParaRPr>
          </a:p>
        </p:txBody>
      </p:sp>
      <p:sp>
        <p:nvSpPr>
          <p:cNvPr id="9" name="Rectangle 8"/>
          <p:cNvSpPr/>
          <p:nvPr/>
        </p:nvSpPr>
        <p:spPr>
          <a:xfrm>
            <a:off x="533400" y="1143000"/>
            <a:ext cx="8001000" cy="707886"/>
          </a:xfrm>
          <a:prstGeom prst="rect">
            <a:avLst/>
          </a:prstGeom>
        </p:spPr>
        <p:txBody>
          <a:bodyPr wrap="square">
            <a:spAutoFit/>
          </a:bodyPr>
          <a:lstStyle/>
          <a:p>
            <a:r>
              <a:rPr lang="en-US" sz="4000" b="1" dirty="0" smtClean="0"/>
              <a:t>BEFORE ENTERING THE CLEANROOM</a:t>
            </a:r>
          </a:p>
        </p:txBody>
      </p:sp>
      <p:sp>
        <p:nvSpPr>
          <p:cNvPr id="10" name="Text Box 10"/>
          <p:cNvSpPr txBox="1">
            <a:spLocks noChangeArrowheads="1"/>
          </p:cNvSpPr>
          <p:nvPr/>
        </p:nvSpPr>
        <p:spPr bwMode="auto">
          <a:xfrm>
            <a:off x="609600" y="171069"/>
            <a:ext cx="8305800" cy="590931"/>
          </a:xfrm>
          <a:prstGeom prst="rect">
            <a:avLst/>
          </a:prstGeom>
          <a:solidFill>
            <a:srgbClr val="FFFF00"/>
          </a:solidFill>
          <a:ln w="9525">
            <a:noFill/>
            <a:miter lim="800000"/>
            <a:headEnd/>
            <a:tailEnd/>
          </a:ln>
        </p:spPr>
        <p:txBody>
          <a:bodyPr wrap="square">
            <a:spAutoFit/>
          </a:bodyPr>
          <a:lstStyle/>
          <a:p>
            <a:pPr eaLnBrk="0" hangingPunct="0">
              <a:lnSpc>
                <a:spcPct val="90000"/>
              </a:lnSpc>
            </a:pPr>
            <a:r>
              <a:rPr lang="en-US" sz="3600" b="1" dirty="0" smtClean="0">
                <a:solidFill>
                  <a:srgbClr val="0000FF"/>
                </a:solidFill>
                <a:latin typeface="Algerian" pitchFamily="82" charset="0"/>
              </a:rPr>
              <a:t>Clean room Protocol</a:t>
            </a:r>
            <a:endParaRPr lang="en-US" sz="3600" b="1" dirty="0">
              <a:solidFill>
                <a:srgbClr val="0000FF"/>
              </a:solidFill>
              <a:latin typeface="Algerian" pitchFamily="82" charset="0"/>
            </a:endParaRPr>
          </a:p>
        </p:txBody>
      </p:sp>
      <p:sp>
        <p:nvSpPr>
          <p:cNvPr id="11" name="Rectangle 10"/>
          <p:cNvSpPr/>
          <p:nvPr/>
        </p:nvSpPr>
        <p:spPr>
          <a:xfrm>
            <a:off x="533400" y="1828801"/>
            <a:ext cx="8229600" cy="2554545"/>
          </a:xfrm>
          <a:prstGeom prst="rect">
            <a:avLst/>
          </a:prstGeom>
        </p:spPr>
        <p:txBody>
          <a:bodyPr wrap="square">
            <a:spAutoFit/>
          </a:bodyPr>
          <a:lstStyle/>
          <a:p>
            <a:r>
              <a:rPr lang="en-US" sz="3200" dirty="0" smtClean="0"/>
              <a:t>• Clean your hands &amp; face</a:t>
            </a:r>
          </a:p>
          <a:p>
            <a:r>
              <a:rPr lang="en-US" sz="3200" dirty="0" smtClean="0"/>
              <a:t>• Use lotions and soap to reduce skin flaking.</a:t>
            </a:r>
          </a:p>
          <a:p>
            <a:r>
              <a:rPr lang="en-US" sz="3200" dirty="0" smtClean="0"/>
              <a:t>• Avoid skin contacts with solvents.</a:t>
            </a:r>
          </a:p>
          <a:p>
            <a:r>
              <a:rPr lang="en-US" sz="3200" dirty="0" smtClean="0"/>
              <a:t>• Wearing cosmetics and skin medications is NOT permitted.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10"/>
          <p:cNvSpPr txBox="1">
            <a:spLocks noChangeArrowheads="1"/>
          </p:cNvSpPr>
          <p:nvPr/>
        </p:nvSpPr>
        <p:spPr bwMode="auto">
          <a:xfrm>
            <a:off x="609600" y="171069"/>
            <a:ext cx="8305800" cy="590931"/>
          </a:xfrm>
          <a:prstGeom prst="rect">
            <a:avLst/>
          </a:prstGeom>
          <a:solidFill>
            <a:srgbClr val="FFFF00"/>
          </a:solidFill>
          <a:ln w="9525">
            <a:noFill/>
            <a:miter lim="800000"/>
            <a:headEnd/>
            <a:tailEnd/>
          </a:ln>
        </p:spPr>
        <p:txBody>
          <a:bodyPr wrap="square">
            <a:spAutoFit/>
          </a:bodyPr>
          <a:lstStyle/>
          <a:p>
            <a:pPr eaLnBrk="0" hangingPunct="0">
              <a:lnSpc>
                <a:spcPct val="90000"/>
              </a:lnSpc>
            </a:pPr>
            <a:r>
              <a:rPr lang="en-US" sz="3600" b="1" dirty="0" smtClean="0">
                <a:solidFill>
                  <a:srgbClr val="0000FF"/>
                </a:solidFill>
                <a:latin typeface="Algerian" pitchFamily="82" charset="0"/>
              </a:rPr>
              <a:t>Clean room protocol</a:t>
            </a:r>
            <a:endParaRPr lang="en-US" sz="3600" b="1" dirty="0">
              <a:solidFill>
                <a:srgbClr val="0000FF"/>
              </a:solidFill>
              <a:latin typeface="Algerian" pitchFamily="82" charset="0"/>
            </a:endParaRPr>
          </a:p>
        </p:txBody>
      </p:sp>
      <p:grpSp>
        <p:nvGrpSpPr>
          <p:cNvPr id="2" name="Group 2"/>
          <p:cNvGrpSpPr>
            <a:grpSpLocks/>
          </p:cNvGrpSpPr>
          <p:nvPr/>
        </p:nvGrpSpPr>
        <p:grpSpPr bwMode="auto">
          <a:xfrm>
            <a:off x="228600" y="206869"/>
            <a:ext cx="8686800" cy="717056"/>
            <a:chOff x="133" y="494"/>
            <a:chExt cx="5472" cy="717056"/>
          </a:xfrm>
        </p:grpSpPr>
        <p:sp>
          <p:nvSpPr>
            <p:cNvPr id="18" name="Line 3"/>
            <p:cNvSpPr>
              <a:spLocks noChangeShapeType="1"/>
            </p:cNvSpPr>
            <p:nvPr/>
          </p:nvSpPr>
          <p:spPr bwMode="auto">
            <a:xfrm>
              <a:off x="133" y="717550"/>
              <a:ext cx="5472" cy="0"/>
            </a:xfrm>
            <a:prstGeom prst="line">
              <a:avLst/>
            </a:prstGeom>
            <a:noFill/>
            <a:ln w="57150">
              <a:solidFill>
                <a:srgbClr val="FF0000"/>
              </a:solidFill>
              <a:round/>
              <a:headEnd/>
              <a:tailEnd/>
            </a:ln>
            <a:effectLst/>
          </p:spPr>
          <p:txBody>
            <a:bodyPr anchor="ctr"/>
            <a:lstStyle/>
            <a:p>
              <a:endParaRPr lang="en-US"/>
            </a:p>
          </p:txBody>
        </p:sp>
        <p:sp>
          <p:nvSpPr>
            <p:cNvPr id="19" name="Line 4"/>
            <p:cNvSpPr>
              <a:spLocks noChangeShapeType="1"/>
            </p:cNvSpPr>
            <p:nvPr/>
          </p:nvSpPr>
          <p:spPr bwMode="auto">
            <a:xfrm>
              <a:off x="133" y="494"/>
              <a:ext cx="5472" cy="0"/>
            </a:xfrm>
            <a:prstGeom prst="line">
              <a:avLst/>
            </a:prstGeom>
            <a:noFill/>
            <a:ln w="28575">
              <a:solidFill>
                <a:srgbClr val="0000FF"/>
              </a:solidFill>
              <a:round/>
              <a:headEnd/>
              <a:tailEnd/>
            </a:ln>
            <a:effectLst/>
          </p:spPr>
          <p:txBody>
            <a:bodyPr anchor="ctr"/>
            <a:lstStyle/>
            <a:p>
              <a:endParaRPr lang="en-US"/>
            </a:p>
          </p:txBody>
        </p:sp>
      </p:grpSp>
      <p:pic>
        <p:nvPicPr>
          <p:cNvPr id="8" name="Picture 7" descr="UNLClearoomMap.jpg"/>
          <p:cNvPicPr>
            <a:picLocks noChangeAspect="1"/>
          </p:cNvPicPr>
          <p:nvPr/>
        </p:nvPicPr>
        <p:blipFill>
          <a:blip r:embed="rId3" cstate="print"/>
          <a:stretch>
            <a:fillRect/>
          </a:stretch>
        </p:blipFill>
        <p:spPr>
          <a:xfrm>
            <a:off x="152400" y="1905000"/>
            <a:ext cx="8785035" cy="3048000"/>
          </a:xfrm>
          <a:prstGeom prst="rect">
            <a:avLst/>
          </a:prstGeom>
        </p:spPr>
      </p:pic>
      <p:grpSp>
        <p:nvGrpSpPr>
          <p:cNvPr id="75" name="Group 74"/>
          <p:cNvGrpSpPr/>
          <p:nvPr/>
        </p:nvGrpSpPr>
        <p:grpSpPr>
          <a:xfrm>
            <a:off x="304800" y="2590800"/>
            <a:ext cx="6553200" cy="2885420"/>
            <a:chOff x="304800" y="2590800"/>
            <a:chExt cx="6553200" cy="2885420"/>
          </a:xfrm>
        </p:grpSpPr>
        <p:sp>
          <p:nvSpPr>
            <p:cNvPr id="44" name="Rectangle 43"/>
            <p:cNvSpPr/>
            <p:nvPr/>
          </p:nvSpPr>
          <p:spPr>
            <a:xfrm>
              <a:off x="304800" y="2590800"/>
              <a:ext cx="1981200" cy="14478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819400" y="2590800"/>
              <a:ext cx="1066800" cy="14478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343400" y="2590800"/>
              <a:ext cx="1066800" cy="14478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 y="4038600"/>
              <a:ext cx="6248400" cy="5334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867400" y="2590800"/>
              <a:ext cx="990600" cy="14478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2743200" y="4953000"/>
              <a:ext cx="2653996" cy="523220"/>
            </a:xfrm>
            <a:prstGeom prst="rect">
              <a:avLst/>
            </a:prstGeom>
            <a:noFill/>
          </p:spPr>
          <p:txBody>
            <a:bodyPr wrap="none" rtlCol="0">
              <a:spAutoFit/>
            </a:bodyPr>
            <a:lstStyle/>
            <a:p>
              <a:r>
                <a:rPr lang="en-US" sz="2800" dirty="0" smtClean="0">
                  <a:solidFill>
                    <a:srgbClr val="FF0000"/>
                  </a:solidFill>
                </a:rPr>
                <a:t>Clean Room area</a:t>
              </a:r>
              <a:endParaRPr lang="en-US" sz="2800" dirty="0">
                <a:solidFill>
                  <a:srgbClr val="FF0000"/>
                </a:solidFill>
              </a:endParaRPr>
            </a:p>
          </p:txBody>
        </p:sp>
        <p:cxnSp>
          <p:nvCxnSpPr>
            <p:cNvPr id="54" name="Straight Arrow Connector 53"/>
            <p:cNvCxnSpPr/>
            <p:nvPr/>
          </p:nvCxnSpPr>
          <p:spPr>
            <a:xfrm flipH="1">
              <a:off x="4419600" y="4191000"/>
              <a:ext cx="152400" cy="914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5638800" y="3200400"/>
            <a:ext cx="2590800" cy="2275820"/>
            <a:chOff x="5638800" y="3200400"/>
            <a:chExt cx="2590800" cy="2275820"/>
          </a:xfrm>
        </p:grpSpPr>
        <p:sp>
          <p:nvSpPr>
            <p:cNvPr id="49" name="Rectangle 48"/>
            <p:cNvSpPr/>
            <p:nvPr/>
          </p:nvSpPr>
          <p:spPr>
            <a:xfrm>
              <a:off x="6858000" y="3200400"/>
              <a:ext cx="1371600" cy="1371600"/>
            </a:xfrm>
            <a:prstGeom prst="rect">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p:cNvCxnSpPr/>
            <p:nvPr/>
          </p:nvCxnSpPr>
          <p:spPr>
            <a:xfrm flipH="1">
              <a:off x="6781800" y="4038600"/>
              <a:ext cx="685801" cy="106680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638800" y="4953000"/>
              <a:ext cx="2206310" cy="523220"/>
            </a:xfrm>
            <a:prstGeom prst="rect">
              <a:avLst/>
            </a:prstGeom>
            <a:noFill/>
          </p:spPr>
          <p:txBody>
            <a:bodyPr wrap="none" rtlCol="0">
              <a:spAutoFit/>
            </a:bodyPr>
            <a:lstStyle/>
            <a:p>
              <a:r>
                <a:rPr lang="en-US" sz="2800" dirty="0" smtClean="0">
                  <a:solidFill>
                    <a:srgbClr val="0070C0"/>
                  </a:solidFill>
                </a:rPr>
                <a:t>Gowning area</a:t>
              </a:r>
              <a:endParaRPr lang="en-US" sz="2800" dirty="0">
                <a:solidFill>
                  <a:srgbClr val="0070C0"/>
                </a:solidFill>
              </a:endParaRPr>
            </a:p>
          </p:txBody>
        </p:sp>
      </p:grpSp>
      <p:grpSp>
        <p:nvGrpSpPr>
          <p:cNvPr id="76" name="Group 75"/>
          <p:cNvGrpSpPr/>
          <p:nvPr/>
        </p:nvGrpSpPr>
        <p:grpSpPr>
          <a:xfrm>
            <a:off x="1447800" y="1143000"/>
            <a:ext cx="7239000" cy="2895600"/>
            <a:chOff x="1447800" y="1143000"/>
            <a:chExt cx="7239000" cy="2895600"/>
          </a:xfrm>
        </p:grpSpPr>
        <p:sp>
          <p:nvSpPr>
            <p:cNvPr id="37" name="Rectangle 36"/>
            <p:cNvSpPr/>
            <p:nvPr/>
          </p:nvSpPr>
          <p:spPr>
            <a:xfrm>
              <a:off x="8229600" y="2057400"/>
              <a:ext cx="457200" cy="1143000"/>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447800" y="2057400"/>
              <a:ext cx="6781800" cy="533400"/>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410200" y="2590800"/>
              <a:ext cx="457200" cy="1447800"/>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886200" y="2590800"/>
              <a:ext cx="457200" cy="1447800"/>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286000" y="2590800"/>
              <a:ext cx="533400" cy="1447800"/>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4572000" y="1143000"/>
              <a:ext cx="1999971" cy="523220"/>
            </a:xfrm>
            <a:prstGeom prst="rect">
              <a:avLst/>
            </a:prstGeom>
            <a:noFill/>
          </p:spPr>
          <p:txBody>
            <a:bodyPr wrap="none" rtlCol="0">
              <a:spAutoFit/>
            </a:bodyPr>
            <a:lstStyle/>
            <a:p>
              <a:r>
                <a:rPr lang="en-US" sz="2800" b="1" dirty="0" smtClean="0">
                  <a:solidFill>
                    <a:srgbClr val="FFC000"/>
                  </a:solidFill>
                </a:rPr>
                <a:t>Service area</a:t>
              </a:r>
              <a:endParaRPr lang="en-US" sz="2800" b="1" dirty="0">
                <a:solidFill>
                  <a:srgbClr val="FFC000"/>
                </a:solidFill>
              </a:endParaRPr>
            </a:p>
          </p:txBody>
        </p:sp>
        <p:cxnSp>
          <p:nvCxnSpPr>
            <p:cNvPr id="65" name="Straight Arrow Connector 64"/>
            <p:cNvCxnSpPr/>
            <p:nvPr/>
          </p:nvCxnSpPr>
          <p:spPr>
            <a:xfrm flipH="1" flipV="1">
              <a:off x="5562600" y="1600200"/>
              <a:ext cx="2" cy="6858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152400" y="1143000"/>
            <a:ext cx="8839200" cy="4840308"/>
            <a:chOff x="152400" y="1143000"/>
            <a:chExt cx="8839200" cy="4840308"/>
          </a:xfrm>
        </p:grpSpPr>
        <p:grpSp>
          <p:nvGrpSpPr>
            <p:cNvPr id="72" name="Group 71"/>
            <p:cNvGrpSpPr/>
            <p:nvPr/>
          </p:nvGrpSpPr>
          <p:grpSpPr>
            <a:xfrm>
              <a:off x="8040845" y="3200400"/>
              <a:ext cx="950755" cy="2782908"/>
              <a:chOff x="8040845" y="3200400"/>
              <a:chExt cx="950755" cy="2782908"/>
            </a:xfrm>
          </p:grpSpPr>
          <p:sp>
            <p:nvSpPr>
              <p:cNvPr id="27" name="Rectangle 26"/>
              <p:cNvSpPr/>
              <p:nvPr/>
            </p:nvSpPr>
            <p:spPr>
              <a:xfrm>
                <a:off x="8229600" y="3200400"/>
                <a:ext cx="457200" cy="1371600"/>
              </a:xfrm>
              <a:prstGeom prst="rect">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8040845" y="5029201"/>
                <a:ext cx="950755" cy="954107"/>
              </a:xfrm>
              <a:prstGeom prst="rect">
                <a:avLst/>
              </a:prstGeom>
              <a:noFill/>
            </p:spPr>
            <p:txBody>
              <a:bodyPr wrap="square" rtlCol="0">
                <a:spAutoFit/>
              </a:bodyPr>
              <a:lstStyle/>
              <a:p>
                <a:r>
                  <a:rPr lang="en-US" sz="2800" dirty="0" smtClean="0">
                    <a:solidFill>
                      <a:srgbClr val="7030A0"/>
                    </a:solidFill>
                  </a:rPr>
                  <a:t>Entry area</a:t>
                </a:r>
                <a:endParaRPr lang="en-US" sz="2800" dirty="0">
                  <a:solidFill>
                    <a:srgbClr val="7030A0"/>
                  </a:solidFill>
                </a:endParaRPr>
              </a:p>
            </p:txBody>
          </p:sp>
          <p:cxnSp>
            <p:nvCxnSpPr>
              <p:cNvPr id="62" name="Straight Arrow Connector 61"/>
              <p:cNvCxnSpPr/>
              <p:nvPr/>
            </p:nvCxnSpPr>
            <p:spPr>
              <a:xfrm flipH="1">
                <a:off x="8458200" y="4038600"/>
                <a:ext cx="2" cy="1066800"/>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152400" y="1143000"/>
              <a:ext cx="2057400" cy="1447800"/>
              <a:chOff x="152400" y="1143000"/>
              <a:chExt cx="2057400" cy="1447800"/>
            </a:xfrm>
          </p:grpSpPr>
          <p:sp>
            <p:nvSpPr>
              <p:cNvPr id="40" name="Rectangle 39"/>
              <p:cNvSpPr/>
              <p:nvPr/>
            </p:nvSpPr>
            <p:spPr>
              <a:xfrm>
                <a:off x="533400" y="2057400"/>
                <a:ext cx="914400" cy="533400"/>
              </a:xfrm>
              <a:prstGeom prst="rect">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52400" y="1143000"/>
                <a:ext cx="2057400" cy="523220"/>
              </a:xfrm>
              <a:prstGeom prst="rect">
                <a:avLst/>
              </a:prstGeom>
              <a:noFill/>
            </p:spPr>
            <p:txBody>
              <a:bodyPr wrap="square" rtlCol="0">
                <a:spAutoFit/>
              </a:bodyPr>
              <a:lstStyle/>
              <a:p>
                <a:r>
                  <a:rPr lang="en-US" sz="2800" dirty="0" smtClean="0">
                    <a:solidFill>
                      <a:srgbClr val="7030A0"/>
                    </a:solidFill>
                  </a:rPr>
                  <a:t>Entry area 2</a:t>
                </a:r>
                <a:endParaRPr lang="en-US" sz="2800" dirty="0">
                  <a:solidFill>
                    <a:srgbClr val="7030A0"/>
                  </a:solidFill>
                </a:endParaRPr>
              </a:p>
            </p:txBody>
          </p:sp>
          <p:cxnSp>
            <p:nvCxnSpPr>
              <p:cNvPr id="68" name="Straight Arrow Connector 67"/>
              <p:cNvCxnSpPr/>
              <p:nvPr/>
            </p:nvCxnSpPr>
            <p:spPr>
              <a:xfrm flipV="1">
                <a:off x="990600" y="1676401"/>
                <a:ext cx="0" cy="609599"/>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82" name="Group 81"/>
          <p:cNvGrpSpPr/>
          <p:nvPr/>
        </p:nvGrpSpPr>
        <p:grpSpPr>
          <a:xfrm>
            <a:off x="6858000" y="1143000"/>
            <a:ext cx="2154372" cy="2057400"/>
            <a:chOff x="6858000" y="1143000"/>
            <a:chExt cx="2154372" cy="2057400"/>
          </a:xfrm>
        </p:grpSpPr>
        <p:grpSp>
          <p:nvGrpSpPr>
            <p:cNvPr id="78" name="Group 77"/>
            <p:cNvGrpSpPr/>
            <p:nvPr/>
          </p:nvGrpSpPr>
          <p:grpSpPr>
            <a:xfrm>
              <a:off x="6858000" y="2590800"/>
              <a:ext cx="1371600" cy="609600"/>
              <a:chOff x="6858000" y="2590800"/>
              <a:chExt cx="1371600" cy="609600"/>
            </a:xfrm>
          </p:grpSpPr>
          <p:sp>
            <p:nvSpPr>
              <p:cNvPr id="50" name="Rectangle 49"/>
              <p:cNvSpPr/>
              <p:nvPr/>
            </p:nvSpPr>
            <p:spPr>
              <a:xfrm>
                <a:off x="6858000" y="2590800"/>
                <a:ext cx="1371600" cy="6096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858000" y="2590800"/>
                <a:ext cx="1371600" cy="609600"/>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p:cNvSpPr/>
            <p:nvPr/>
          </p:nvSpPr>
          <p:spPr>
            <a:xfrm>
              <a:off x="6858000" y="1143000"/>
              <a:ext cx="2154372" cy="523220"/>
            </a:xfrm>
            <a:prstGeom prst="rect">
              <a:avLst/>
            </a:prstGeom>
          </p:spPr>
          <p:txBody>
            <a:bodyPr wrap="none">
              <a:spAutoFit/>
            </a:bodyPr>
            <a:lstStyle/>
            <a:p>
              <a:r>
                <a:rPr lang="en-US" sz="2800" dirty="0" smtClean="0">
                  <a:solidFill>
                    <a:schemeClr val="accent6">
                      <a:lumMod val="75000"/>
                    </a:schemeClr>
                  </a:solidFill>
                </a:rPr>
                <a:t>Storage room</a:t>
              </a:r>
              <a:endParaRPr lang="en-US" sz="2800" dirty="0">
                <a:solidFill>
                  <a:schemeClr val="accent6">
                    <a:lumMod val="75000"/>
                  </a:schemeClr>
                </a:solidFill>
              </a:endParaRPr>
            </a:p>
          </p:txBody>
        </p:sp>
        <p:cxnSp>
          <p:nvCxnSpPr>
            <p:cNvPr id="81" name="Straight Arrow Connector 80"/>
            <p:cNvCxnSpPr/>
            <p:nvPr/>
          </p:nvCxnSpPr>
          <p:spPr>
            <a:xfrm flipV="1">
              <a:off x="7391400" y="1676400"/>
              <a:ext cx="304800" cy="12192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10"/>
          <p:cNvSpPr txBox="1">
            <a:spLocks noChangeArrowheads="1"/>
          </p:cNvSpPr>
          <p:nvPr/>
        </p:nvSpPr>
        <p:spPr bwMode="auto">
          <a:xfrm>
            <a:off x="609600" y="171069"/>
            <a:ext cx="8305800" cy="590931"/>
          </a:xfrm>
          <a:prstGeom prst="rect">
            <a:avLst/>
          </a:prstGeom>
          <a:solidFill>
            <a:srgbClr val="FFFF00"/>
          </a:solidFill>
          <a:ln w="9525">
            <a:noFill/>
            <a:miter lim="800000"/>
            <a:headEnd/>
            <a:tailEnd/>
          </a:ln>
        </p:spPr>
        <p:txBody>
          <a:bodyPr wrap="square">
            <a:spAutoFit/>
          </a:bodyPr>
          <a:lstStyle/>
          <a:p>
            <a:pPr eaLnBrk="0" hangingPunct="0">
              <a:lnSpc>
                <a:spcPct val="90000"/>
              </a:lnSpc>
            </a:pPr>
            <a:r>
              <a:rPr lang="en-US" sz="3600" b="1" dirty="0" smtClean="0">
                <a:solidFill>
                  <a:srgbClr val="0000FF"/>
                </a:solidFill>
                <a:latin typeface="Algerian" pitchFamily="82" charset="0"/>
              </a:rPr>
              <a:t>Clean room protocol</a:t>
            </a:r>
            <a:endParaRPr lang="en-US" sz="3600" b="1" dirty="0">
              <a:solidFill>
                <a:srgbClr val="0000FF"/>
              </a:solidFill>
              <a:latin typeface="Algerian" pitchFamily="82" charset="0"/>
            </a:endParaRPr>
          </a:p>
        </p:txBody>
      </p:sp>
      <p:grpSp>
        <p:nvGrpSpPr>
          <p:cNvPr id="2" name="Group 2"/>
          <p:cNvGrpSpPr>
            <a:grpSpLocks/>
          </p:cNvGrpSpPr>
          <p:nvPr/>
        </p:nvGrpSpPr>
        <p:grpSpPr bwMode="auto">
          <a:xfrm>
            <a:off x="228600" y="206869"/>
            <a:ext cx="8686800" cy="717056"/>
            <a:chOff x="133" y="494"/>
            <a:chExt cx="5472" cy="717056"/>
          </a:xfrm>
        </p:grpSpPr>
        <p:sp>
          <p:nvSpPr>
            <p:cNvPr id="18" name="Line 3"/>
            <p:cNvSpPr>
              <a:spLocks noChangeShapeType="1"/>
            </p:cNvSpPr>
            <p:nvPr/>
          </p:nvSpPr>
          <p:spPr bwMode="auto">
            <a:xfrm>
              <a:off x="133" y="717550"/>
              <a:ext cx="5472" cy="0"/>
            </a:xfrm>
            <a:prstGeom prst="line">
              <a:avLst/>
            </a:prstGeom>
            <a:noFill/>
            <a:ln w="57150">
              <a:solidFill>
                <a:srgbClr val="FF0000"/>
              </a:solidFill>
              <a:round/>
              <a:headEnd/>
              <a:tailEnd/>
            </a:ln>
            <a:effectLst/>
          </p:spPr>
          <p:txBody>
            <a:bodyPr anchor="ctr"/>
            <a:lstStyle/>
            <a:p>
              <a:endParaRPr lang="en-US"/>
            </a:p>
          </p:txBody>
        </p:sp>
        <p:sp>
          <p:nvSpPr>
            <p:cNvPr id="19" name="Line 4"/>
            <p:cNvSpPr>
              <a:spLocks noChangeShapeType="1"/>
            </p:cNvSpPr>
            <p:nvPr/>
          </p:nvSpPr>
          <p:spPr bwMode="auto">
            <a:xfrm>
              <a:off x="133" y="494"/>
              <a:ext cx="5472" cy="0"/>
            </a:xfrm>
            <a:prstGeom prst="line">
              <a:avLst/>
            </a:prstGeom>
            <a:noFill/>
            <a:ln w="28575">
              <a:solidFill>
                <a:srgbClr val="0000FF"/>
              </a:solidFill>
              <a:round/>
              <a:headEnd/>
              <a:tailEnd/>
            </a:ln>
            <a:effectLst/>
          </p:spPr>
          <p:txBody>
            <a:bodyPr anchor="ctr"/>
            <a:lstStyle/>
            <a:p>
              <a:endParaRPr lang="en-US"/>
            </a:p>
          </p:txBody>
        </p:sp>
      </p:grpSp>
      <p:pic>
        <p:nvPicPr>
          <p:cNvPr id="8" name="Picture 7" descr="UNLClearoomMap.jpg"/>
          <p:cNvPicPr>
            <a:picLocks noChangeAspect="1"/>
          </p:cNvPicPr>
          <p:nvPr/>
        </p:nvPicPr>
        <p:blipFill>
          <a:blip r:embed="rId3" cstate="print"/>
          <a:stretch>
            <a:fillRect/>
          </a:stretch>
        </p:blipFill>
        <p:spPr>
          <a:xfrm>
            <a:off x="152400" y="1905000"/>
            <a:ext cx="8785035" cy="3048000"/>
          </a:xfrm>
          <a:prstGeom prst="rect">
            <a:avLst/>
          </a:prstGeom>
        </p:spPr>
      </p:pic>
      <p:grpSp>
        <p:nvGrpSpPr>
          <p:cNvPr id="3" name="Group 74"/>
          <p:cNvGrpSpPr/>
          <p:nvPr/>
        </p:nvGrpSpPr>
        <p:grpSpPr>
          <a:xfrm>
            <a:off x="304800" y="2590800"/>
            <a:ext cx="6553200" cy="2885420"/>
            <a:chOff x="304800" y="2590800"/>
            <a:chExt cx="6553200" cy="2885420"/>
          </a:xfrm>
        </p:grpSpPr>
        <p:sp>
          <p:nvSpPr>
            <p:cNvPr id="44" name="Rectangle 43"/>
            <p:cNvSpPr/>
            <p:nvPr/>
          </p:nvSpPr>
          <p:spPr>
            <a:xfrm>
              <a:off x="304800" y="2590800"/>
              <a:ext cx="1981200" cy="14478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819400" y="2590800"/>
              <a:ext cx="1066800" cy="14478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343400" y="2590800"/>
              <a:ext cx="1066800" cy="14478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9600" y="4038600"/>
              <a:ext cx="6248400" cy="5334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867400" y="2590800"/>
              <a:ext cx="990600" cy="14478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2743200" y="4953000"/>
              <a:ext cx="2653996" cy="523220"/>
            </a:xfrm>
            <a:prstGeom prst="rect">
              <a:avLst/>
            </a:prstGeom>
            <a:noFill/>
          </p:spPr>
          <p:txBody>
            <a:bodyPr wrap="none" rtlCol="0">
              <a:spAutoFit/>
            </a:bodyPr>
            <a:lstStyle/>
            <a:p>
              <a:r>
                <a:rPr lang="en-US" sz="2800" dirty="0" smtClean="0">
                  <a:solidFill>
                    <a:srgbClr val="FF0000"/>
                  </a:solidFill>
                </a:rPr>
                <a:t>Clean Room area</a:t>
              </a:r>
              <a:endParaRPr lang="en-US" sz="2800" dirty="0">
                <a:solidFill>
                  <a:srgbClr val="FF0000"/>
                </a:solidFill>
              </a:endParaRPr>
            </a:p>
          </p:txBody>
        </p:sp>
        <p:cxnSp>
          <p:nvCxnSpPr>
            <p:cNvPr id="54" name="Straight Arrow Connector 53"/>
            <p:cNvCxnSpPr/>
            <p:nvPr/>
          </p:nvCxnSpPr>
          <p:spPr>
            <a:xfrm flipH="1">
              <a:off x="4419600" y="4191000"/>
              <a:ext cx="152400" cy="914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72"/>
          <p:cNvGrpSpPr/>
          <p:nvPr/>
        </p:nvGrpSpPr>
        <p:grpSpPr>
          <a:xfrm>
            <a:off x="5638800" y="3200400"/>
            <a:ext cx="2590800" cy="2275820"/>
            <a:chOff x="5638800" y="3200400"/>
            <a:chExt cx="2590800" cy="2275820"/>
          </a:xfrm>
        </p:grpSpPr>
        <p:sp>
          <p:nvSpPr>
            <p:cNvPr id="49" name="Rectangle 48"/>
            <p:cNvSpPr/>
            <p:nvPr/>
          </p:nvSpPr>
          <p:spPr>
            <a:xfrm>
              <a:off x="6858000" y="3200400"/>
              <a:ext cx="1371600" cy="1371600"/>
            </a:xfrm>
            <a:prstGeom prst="rect">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p:cNvCxnSpPr/>
            <p:nvPr/>
          </p:nvCxnSpPr>
          <p:spPr>
            <a:xfrm flipH="1">
              <a:off x="6781800" y="4038600"/>
              <a:ext cx="685801" cy="106680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638800" y="4953000"/>
              <a:ext cx="2206310" cy="523220"/>
            </a:xfrm>
            <a:prstGeom prst="rect">
              <a:avLst/>
            </a:prstGeom>
            <a:noFill/>
          </p:spPr>
          <p:txBody>
            <a:bodyPr wrap="none" rtlCol="0">
              <a:spAutoFit/>
            </a:bodyPr>
            <a:lstStyle/>
            <a:p>
              <a:r>
                <a:rPr lang="en-US" sz="2800" dirty="0" smtClean="0">
                  <a:solidFill>
                    <a:srgbClr val="0070C0"/>
                  </a:solidFill>
                </a:rPr>
                <a:t>Gowning area</a:t>
              </a:r>
              <a:endParaRPr lang="en-US" sz="2800" dirty="0">
                <a:solidFill>
                  <a:srgbClr val="0070C0"/>
                </a:solidFill>
              </a:endParaRPr>
            </a:p>
          </p:txBody>
        </p:sp>
      </p:grpSp>
      <p:grpSp>
        <p:nvGrpSpPr>
          <p:cNvPr id="7" name="Group 71"/>
          <p:cNvGrpSpPr/>
          <p:nvPr/>
        </p:nvGrpSpPr>
        <p:grpSpPr>
          <a:xfrm>
            <a:off x="8040845" y="3200400"/>
            <a:ext cx="950755" cy="2782908"/>
            <a:chOff x="8040845" y="3200400"/>
            <a:chExt cx="950755" cy="2782908"/>
          </a:xfrm>
        </p:grpSpPr>
        <p:sp>
          <p:nvSpPr>
            <p:cNvPr id="27" name="Rectangle 26"/>
            <p:cNvSpPr/>
            <p:nvPr/>
          </p:nvSpPr>
          <p:spPr>
            <a:xfrm>
              <a:off x="8229600" y="3200400"/>
              <a:ext cx="457200" cy="1371600"/>
            </a:xfrm>
            <a:prstGeom prst="rect">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8040845" y="5029201"/>
              <a:ext cx="950755" cy="954107"/>
            </a:xfrm>
            <a:prstGeom prst="rect">
              <a:avLst/>
            </a:prstGeom>
            <a:noFill/>
          </p:spPr>
          <p:txBody>
            <a:bodyPr wrap="square" rtlCol="0">
              <a:spAutoFit/>
            </a:bodyPr>
            <a:lstStyle/>
            <a:p>
              <a:r>
                <a:rPr lang="en-US" sz="2800" dirty="0" smtClean="0">
                  <a:solidFill>
                    <a:srgbClr val="7030A0"/>
                  </a:solidFill>
                </a:rPr>
                <a:t>Entry area</a:t>
              </a:r>
              <a:endParaRPr lang="en-US" sz="2800" dirty="0">
                <a:solidFill>
                  <a:srgbClr val="7030A0"/>
                </a:solidFill>
              </a:endParaRPr>
            </a:p>
          </p:txBody>
        </p:sp>
        <p:cxnSp>
          <p:nvCxnSpPr>
            <p:cNvPr id="62" name="Straight Arrow Connector 61"/>
            <p:cNvCxnSpPr/>
            <p:nvPr/>
          </p:nvCxnSpPr>
          <p:spPr>
            <a:xfrm flipH="1">
              <a:off x="8458200" y="4038600"/>
              <a:ext cx="2" cy="1066800"/>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oup 86"/>
          <p:cNvGrpSpPr/>
          <p:nvPr/>
        </p:nvGrpSpPr>
        <p:grpSpPr>
          <a:xfrm>
            <a:off x="7315200" y="3200400"/>
            <a:ext cx="1295400" cy="1295400"/>
            <a:chOff x="7315200" y="3200400"/>
            <a:chExt cx="1295400" cy="1295400"/>
          </a:xfrm>
        </p:grpSpPr>
        <p:sp>
          <p:nvSpPr>
            <p:cNvPr id="83" name="Rectangle 82"/>
            <p:cNvSpPr/>
            <p:nvPr/>
          </p:nvSpPr>
          <p:spPr>
            <a:xfrm>
              <a:off x="8305800" y="4267200"/>
              <a:ext cx="3048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305800" y="3200400"/>
              <a:ext cx="3048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7315200" y="4114800"/>
              <a:ext cx="228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35" presetClass="emph" presetSubtype="0" repeatCount="3000" fill="hold" nodeType="withEffect">
                                  <p:stCondLst>
                                    <p:cond delay="0"/>
                                  </p:stCondLst>
                                  <p:childTnLst>
                                    <p:anim calcmode="discrete" valueType="str">
                                      <p:cBhvr>
                                        <p:cTn id="8" dur="1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923925"/>
            <a:ext cx="8686800" cy="66675"/>
            <a:chOff x="133" y="452"/>
            <a:chExt cx="5472" cy="42"/>
          </a:xfrm>
        </p:grpSpPr>
        <p:sp>
          <p:nvSpPr>
            <p:cNvPr id="18" name="Line 3"/>
            <p:cNvSpPr>
              <a:spLocks noChangeShapeType="1"/>
            </p:cNvSpPr>
            <p:nvPr/>
          </p:nvSpPr>
          <p:spPr bwMode="auto">
            <a:xfrm>
              <a:off x="133" y="452"/>
              <a:ext cx="5472" cy="0"/>
            </a:xfrm>
            <a:prstGeom prst="line">
              <a:avLst/>
            </a:prstGeom>
            <a:noFill/>
            <a:ln w="57150">
              <a:solidFill>
                <a:srgbClr val="FF0000"/>
              </a:solidFill>
              <a:round/>
              <a:headEnd/>
              <a:tailEnd/>
            </a:ln>
            <a:effectLst/>
          </p:spPr>
          <p:txBody>
            <a:bodyPr anchor="ctr"/>
            <a:lstStyle/>
            <a:p>
              <a:endParaRPr lang="en-US"/>
            </a:p>
          </p:txBody>
        </p:sp>
        <p:sp>
          <p:nvSpPr>
            <p:cNvPr id="19" name="Line 4"/>
            <p:cNvSpPr>
              <a:spLocks noChangeShapeType="1"/>
            </p:cNvSpPr>
            <p:nvPr/>
          </p:nvSpPr>
          <p:spPr bwMode="auto">
            <a:xfrm>
              <a:off x="133" y="494"/>
              <a:ext cx="5472" cy="0"/>
            </a:xfrm>
            <a:prstGeom prst="line">
              <a:avLst/>
            </a:prstGeom>
            <a:noFill/>
            <a:ln w="28575">
              <a:solidFill>
                <a:srgbClr val="0000FF"/>
              </a:solidFill>
              <a:round/>
              <a:headEnd/>
              <a:tailEnd/>
            </a:ln>
            <a:effectLst/>
          </p:spPr>
          <p:txBody>
            <a:bodyPr anchor="ctr"/>
            <a:lstStyle/>
            <a:p>
              <a:endParaRPr lang="en-US"/>
            </a:p>
          </p:txBody>
        </p:sp>
      </p:grpSp>
      <p:sp>
        <p:nvSpPr>
          <p:cNvPr id="8" name="Rectangle 7"/>
          <p:cNvSpPr/>
          <p:nvPr/>
        </p:nvSpPr>
        <p:spPr>
          <a:xfrm>
            <a:off x="4724400" y="2133600"/>
            <a:ext cx="4191000" cy="3539430"/>
          </a:xfrm>
          <a:prstGeom prst="rect">
            <a:avLst/>
          </a:prstGeom>
        </p:spPr>
        <p:txBody>
          <a:bodyPr wrap="square">
            <a:spAutoFit/>
          </a:bodyPr>
          <a:lstStyle/>
          <a:p>
            <a:r>
              <a:rPr lang="en-US" sz="3200" dirty="0" smtClean="0"/>
              <a:t>In the entry area and upon Entering the</a:t>
            </a:r>
          </a:p>
          <a:p>
            <a:r>
              <a:rPr lang="en-US" sz="3200" dirty="0" err="1" smtClean="0"/>
              <a:t>Cleanroom</a:t>
            </a:r>
            <a:r>
              <a:rPr lang="en-US" sz="3200" dirty="0" smtClean="0"/>
              <a:t>, use the tacky mat to capture any loose dust. Step on the mat a minimum of 5 times per foot.</a:t>
            </a:r>
          </a:p>
        </p:txBody>
      </p:sp>
      <p:sp>
        <p:nvSpPr>
          <p:cNvPr id="9" name="Rectangle 8"/>
          <p:cNvSpPr/>
          <p:nvPr/>
        </p:nvSpPr>
        <p:spPr>
          <a:xfrm>
            <a:off x="533400" y="1143000"/>
            <a:ext cx="8001000" cy="707886"/>
          </a:xfrm>
          <a:prstGeom prst="rect">
            <a:avLst/>
          </a:prstGeom>
        </p:spPr>
        <p:txBody>
          <a:bodyPr wrap="square">
            <a:spAutoFit/>
          </a:bodyPr>
          <a:lstStyle/>
          <a:p>
            <a:pPr algn="ctr"/>
            <a:r>
              <a:rPr lang="en-US" sz="4000" b="1" dirty="0" smtClean="0"/>
              <a:t>CLEANROOM ENTRY</a:t>
            </a:r>
          </a:p>
        </p:txBody>
      </p:sp>
      <p:sp>
        <p:nvSpPr>
          <p:cNvPr id="10" name="Text Box 10"/>
          <p:cNvSpPr txBox="1">
            <a:spLocks noChangeArrowheads="1"/>
          </p:cNvSpPr>
          <p:nvPr/>
        </p:nvSpPr>
        <p:spPr bwMode="auto">
          <a:xfrm>
            <a:off x="609600" y="171069"/>
            <a:ext cx="8305800" cy="590931"/>
          </a:xfrm>
          <a:prstGeom prst="rect">
            <a:avLst/>
          </a:prstGeom>
          <a:solidFill>
            <a:srgbClr val="FFFF00"/>
          </a:solidFill>
          <a:ln w="9525">
            <a:noFill/>
            <a:miter lim="800000"/>
            <a:headEnd/>
            <a:tailEnd/>
          </a:ln>
        </p:spPr>
        <p:txBody>
          <a:bodyPr wrap="square">
            <a:spAutoFit/>
          </a:bodyPr>
          <a:lstStyle/>
          <a:p>
            <a:pPr eaLnBrk="0" hangingPunct="0">
              <a:lnSpc>
                <a:spcPct val="90000"/>
              </a:lnSpc>
            </a:pPr>
            <a:r>
              <a:rPr lang="en-US" sz="3600" b="1" dirty="0" smtClean="0">
                <a:solidFill>
                  <a:srgbClr val="0000FF"/>
                </a:solidFill>
                <a:latin typeface="Algerian" pitchFamily="82" charset="0"/>
              </a:rPr>
              <a:t>Clean room Protocol: tacky mat</a:t>
            </a:r>
            <a:endParaRPr lang="en-US" sz="3600" b="1" dirty="0">
              <a:solidFill>
                <a:srgbClr val="0000FF"/>
              </a:solidFill>
              <a:latin typeface="Algerian" pitchFamily="82" charset="0"/>
            </a:endParaRPr>
          </a:p>
        </p:txBody>
      </p:sp>
      <p:pic>
        <p:nvPicPr>
          <p:cNvPr id="1026" name="Picture 2"/>
          <p:cNvPicPr>
            <a:picLocks noChangeAspect="1" noChangeArrowheads="1"/>
          </p:cNvPicPr>
          <p:nvPr/>
        </p:nvPicPr>
        <p:blipFill>
          <a:blip r:embed="rId3" cstate="print"/>
          <a:srcRect/>
          <a:stretch>
            <a:fillRect/>
          </a:stretch>
        </p:blipFill>
        <p:spPr bwMode="auto">
          <a:xfrm>
            <a:off x="304800" y="2209800"/>
            <a:ext cx="4164249"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859</TotalTime>
  <Words>838</Words>
  <Application>Microsoft Office PowerPoint</Application>
  <PresentationFormat>On-screen Show (4:3)</PresentationFormat>
  <Paragraphs>196</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Shelli Krupicka</dc:creator>
  <cp:lastModifiedBy>Jiong Hua</cp:lastModifiedBy>
  <cp:revision>129</cp:revision>
  <dcterms:created xsi:type="dcterms:W3CDTF">2010-08-17T16:12:46Z</dcterms:created>
  <dcterms:modified xsi:type="dcterms:W3CDTF">2012-06-19T17:14:41Z</dcterms:modified>
</cp:coreProperties>
</file>